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1652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ca39728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中华文化在交流中发展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0d9c4ebd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中华文化对世界的影响</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7f4b05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明清时期西学东渐的影响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866391f0009f97f0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EX.11_1#4d5d7105c?vop=1&amp;pid=ca3972833&amp;color=0,0,0&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endParaRPr lang="en-US" altLang="zh-CN" sz="2000" dirty="0"/>
          </a:p>
        </p:txBody>
      </p:sp>
      <p:sp>
        <p:nvSpPr>
          <p:cNvPr id="3" name="QC_5_EX.11_2#4d5d7105c?vop=1&amp;pid=ca3972833&amp;color=0,0,0&amp;bbb=1"/>
          <p:cNvSpPr/>
          <p:nvPr/>
        </p:nvSpPr>
        <p:spPr>
          <a:xfrm>
            <a:off x="722376" y="1430909"/>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近代中国“西学东渐”（向西方学习）的阶段</a:t>
            </a:r>
            <a:endParaRPr lang="en-US" altLang="zh-CN" sz="2000" dirty="0"/>
          </a:p>
        </p:txBody>
      </p:sp>
      <p:pic>
        <p:nvPicPr>
          <p:cNvPr id="4" name="QC_5_EX.11_3#4d5d7105c?vop=1&amp;pid=ca3972833&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57016" y="1968500"/>
            <a:ext cx="5074920" cy="24597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2_1#384269f5b?pid=0d9c4ebd1&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[辽宁沈阳五校协作体2024高二期末]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始建于7世纪初的日本法隆寺五重塔</a:t>
            </a:r>
            <a:r>
              <a:rPr lang="en-US" altLang="zh-CN" sz="2000" b="0" i="0">
                <a:solidFill>
                  <a:srgbClr val="000000"/>
                </a:solidFill>
                <a:latin typeface="微软雅黑" pitchFamily="34" charset="0"/>
                <a:ea typeface="微软雅黑" pitchFamily="34" charset="-122"/>
                <a:cs typeface="微软雅黑" pitchFamily="34" charset="-120"/>
              </a:rPr>
              <a:t>，其建筑布局采用了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两种长度单位</a:t>
            </a:r>
            <a:r>
              <a:rPr lang="en-US" altLang="zh-CN" sz="2000" b="0" i="0" dirty="0">
                <a:solidFill>
                  <a:srgbClr val="000000"/>
                </a:solidFill>
                <a:latin typeface="微软雅黑" pitchFamily="34" charset="0"/>
                <a:ea typeface="微软雅黑" pitchFamily="34" charset="-122"/>
                <a:cs typeface="微软雅黑" pitchFamily="34" charset="-120"/>
              </a:rPr>
              <a:t>，即出自中国的“市尺”和源自日本渔业生产劳动的“鲸尺</a:t>
            </a:r>
            <a:r>
              <a:rPr lang="en-US" altLang="zh-CN" sz="2000" b="0" i="0">
                <a:solidFill>
                  <a:srgbClr val="000000"/>
                </a:solidFill>
                <a:latin typeface="微软雅黑" pitchFamily="34" charset="0"/>
                <a:ea typeface="微软雅黑" pitchFamily="34" charset="-122"/>
                <a:cs typeface="微软雅黑" pitchFamily="34" charset="-120"/>
              </a:rPr>
              <a:t>”。南北朝时的魏齐古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尺</a:t>
            </a:r>
            <a:r>
              <a:rPr lang="en-US" altLang="zh-CN" sz="2000" b="0" i="0" dirty="0">
                <a:solidFill>
                  <a:srgbClr val="000000"/>
                </a:solidFill>
                <a:latin typeface="微软雅黑" pitchFamily="34" charset="0"/>
                <a:ea typeface="微软雅黑" pitchFamily="34" charset="-122"/>
                <a:cs typeface="微软雅黑" pitchFamily="34" charset="-120"/>
              </a:rPr>
              <a:t>81市尺等于64鲸尺，即市尺数为“九九”有天的含义，鲸尺数为“八八”有地的含义</a:t>
            </a:r>
            <a:r>
              <a:rPr lang="en-US" altLang="zh-CN" sz="2000" b="0" i="0">
                <a:solidFill>
                  <a:srgbClr val="000000"/>
                </a:solidFill>
                <a:latin typeface="微软雅黑" pitchFamily="34" charset="0"/>
                <a:ea typeface="微软雅黑" pitchFamily="34" charset="-122"/>
                <a:cs typeface="微软雅黑" pitchFamily="34" charset="-120"/>
              </a:rPr>
              <a:t>。这反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映出(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384269f5b.bracket?pid=0d9c4ebd1&amp;color=0,0,0&amp;vpa=4"/>
          <p:cNvSpPr/>
          <p:nvPr/>
        </p:nvSpPr>
        <p:spPr>
          <a:xfrm>
            <a:off x="1430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2_2#384269f5b.choices?pid=0d9c4ebd1&amp;color=0,0,0&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.中华文化促进日本社会发展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.日本对中华文明的借鉴推崇</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C.中外经济文化交流互鉴密切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.东亚地区文化交流障碍消除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4_1#384269f5b?vop=1&amp;pid=0d9c4ebd1&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本题考查中华文化对日本的影响。选择B：根据材料可知</a:t>
            </a:r>
            <a:r>
              <a:rPr lang="en-US" altLang="zh-CN" sz="2000" b="0" i="0">
                <a:solidFill>
                  <a:srgbClr val="000000"/>
                </a:solidFill>
                <a:latin typeface="微软雅黑" pitchFamily="34" charset="0"/>
                <a:ea typeface="微软雅黑" pitchFamily="34" charset="-122"/>
                <a:cs typeface="微软雅黑" pitchFamily="34" charset="-120"/>
              </a:rPr>
              <a:t>，日本法隆寺五重塔建筑布局使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用的长度单位有中国的</a:t>
            </a:r>
            <a:r>
              <a:rPr lang="en-US" altLang="zh-CN" sz="2000" b="0" i="0" dirty="0">
                <a:solidFill>
                  <a:srgbClr val="000000"/>
                </a:solidFill>
                <a:latin typeface="微软雅黑" pitchFamily="34" charset="0"/>
                <a:ea typeface="微软雅黑" pitchFamily="34" charset="-122"/>
                <a:cs typeface="微软雅黑" pitchFamily="34" charset="-120"/>
              </a:rPr>
              <a:t>“市尺”，且在南北朝时的魏齐古尺换算中，将市尺数赋予“天”</a:t>
            </a:r>
            <a:r>
              <a:rPr lang="en-US" altLang="zh-CN" sz="2000" b="0" i="0">
                <a:solidFill>
                  <a:srgbClr val="000000"/>
                </a:solidFill>
                <a:latin typeface="微软雅黑" pitchFamily="34" charset="0"/>
                <a:ea typeface="微软雅黑" pitchFamily="34" charset="-122"/>
                <a:cs typeface="微软雅黑" pitchFamily="34" charset="-120"/>
              </a:rPr>
              <a:t>的含义，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这些都体现了日本对中国文化元素的主动吸纳和文化象征意义的认同，这反映出日本对中华文明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的借鉴推崇</a:t>
            </a:r>
            <a:r>
              <a:rPr lang="en-US" altLang="zh-CN" sz="2000" b="0" i="0" dirty="0">
                <a:solidFill>
                  <a:srgbClr val="000000"/>
                </a:solidFill>
                <a:latin typeface="微软雅黑" pitchFamily="34" charset="0"/>
                <a:ea typeface="微软雅黑" pitchFamily="34" charset="-122"/>
                <a:cs typeface="微软雅黑" pitchFamily="34" charset="-120"/>
              </a:rPr>
              <a:t>。排除A：材料只能体现日本借鉴推崇中华文化，是否促进日本社会发展</a:t>
            </a:r>
            <a:r>
              <a:rPr lang="en-US" altLang="zh-CN" sz="2000" b="0" i="0">
                <a:solidFill>
                  <a:srgbClr val="000000"/>
                </a:solidFill>
                <a:latin typeface="微软雅黑" pitchFamily="34" charset="0"/>
                <a:ea typeface="微软雅黑" pitchFamily="34" charset="-122"/>
                <a:cs typeface="微软雅黑" pitchFamily="34" charset="-120"/>
              </a:rPr>
              <a:t>，材料中没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有体现</a:t>
            </a:r>
            <a:r>
              <a:rPr lang="en-US" altLang="zh-CN" sz="2000" b="0" i="0" dirty="0">
                <a:solidFill>
                  <a:srgbClr val="000000"/>
                </a:solidFill>
                <a:latin typeface="微软雅黑" pitchFamily="34" charset="0"/>
                <a:ea typeface="微软雅黑" pitchFamily="34" charset="-122"/>
                <a:cs typeface="微软雅黑" pitchFamily="34" charset="-120"/>
              </a:rPr>
              <a:t>。排除C：材料强调的只是中国和日本之间的“文化”交流，未体现经济交流</a:t>
            </a:r>
            <a:r>
              <a:rPr lang="en-US" altLang="zh-CN" sz="2000" b="0" i="0">
                <a:solidFill>
                  <a:srgbClr val="000000"/>
                </a:solidFill>
                <a:latin typeface="微软雅黑" pitchFamily="34" charset="0"/>
                <a:ea typeface="微软雅黑" pitchFamily="34" charset="-122"/>
                <a:cs typeface="微软雅黑" pitchFamily="34" charset="-120"/>
              </a:rPr>
              <a:t>，且交往只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限中日两国</a:t>
            </a:r>
            <a:r>
              <a:rPr lang="en-US" altLang="zh-CN" sz="2000" b="0" i="0" dirty="0">
                <a:solidFill>
                  <a:srgbClr val="000000"/>
                </a:solidFill>
                <a:latin typeface="微软雅黑" pitchFamily="34" charset="0"/>
                <a:ea typeface="微软雅黑" pitchFamily="34" charset="-122"/>
                <a:cs typeface="微软雅黑" pitchFamily="34" charset="-120"/>
              </a:rPr>
              <a:t>，不能体现普遍性的“中外”交流。排除D：“交流障碍消除”说法过于绝对。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5_1#49f2d22cf?pid=0d9c4ebd1&amp;color=0,0,0&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[天津部分区2025高二期中]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1150年，造纸术传入西班牙后</a:t>
            </a:r>
            <a:r>
              <a:rPr lang="en-US" altLang="zh-CN" sz="2000" b="0" i="0">
                <a:solidFill>
                  <a:srgbClr val="000000"/>
                </a:solidFill>
                <a:latin typeface="微软雅黑" pitchFamily="34" charset="0"/>
                <a:ea typeface="微软雅黑" pitchFamily="34" charset="-122"/>
                <a:cs typeface="微软雅黑" pitchFamily="34" charset="-120"/>
              </a:rPr>
              <a:t>，又从那里传到了法国和其他欧洲</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国家</a:t>
            </a:r>
            <a:r>
              <a:rPr lang="en-US" altLang="zh-CN" sz="2000" b="0" i="0" dirty="0">
                <a:solidFill>
                  <a:srgbClr val="000000"/>
                </a:solidFill>
                <a:latin typeface="微软雅黑" pitchFamily="34" charset="0"/>
                <a:ea typeface="微软雅黑" pitchFamily="34" charset="-122"/>
                <a:cs typeface="微软雅黑" pitchFamily="34" charset="-120"/>
              </a:rPr>
              <a:t>。所到之处，羊皮纸逐渐被取代。事实证明，造纸术的价值十分显著。</a:t>
            </a:r>
            <a:r>
              <a:rPr lang="en-US" altLang="zh-CN" sz="2000" b="0" i="0">
                <a:solidFill>
                  <a:srgbClr val="000000"/>
                </a:solidFill>
                <a:latin typeface="微软雅黑" pitchFamily="34" charset="0"/>
                <a:ea typeface="微软雅黑" pitchFamily="34" charset="-122"/>
                <a:cs typeface="微软雅黑" pitchFamily="34" charset="-120"/>
              </a:rPr>
              <a:t>其价值主要是(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49f2d22cf.bracket?pid=0d9c4ebd1&amp;color=0,0,0&amp;vpa=5"/>
          <p:cNvSpPr/>
          <p:nvPr/>
        </p:nvSpPr>
        <p:spPr>
          <a:xfrm>
            <a:off x="10828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5_2#49f2d22cf.choices?pid=0d9c4ebd1&amp;color=0,0,0&amp;bbb=1"/>
          <p:cNvSpPr/>
          <p:nvPr/>
        </p:nvSpPr>
        <p:spPr>
          <a:xfrm>
            <a:off x="722376" y="187687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.推动了欧洲文艺复兴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.变成了新教传播工具</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C.促进欧洲文化的发展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.迎来地理大发现时代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7_1#49f2d22cf?vop=1&amp;pid=0d9c4ebd1&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本题考查造纸术对欧洲的影响。选择C：根据材料并结合所学知识可知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，造纸术传入欧洲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a:t>
            </a:r>
            <a:r>
              <a:rPr lang="en-US" altLang="zh-CN" sz="2000" b="0" i="0" dirty="0">
                <a:solidFill>
                  <a:srgbClr val="000000"/>
                </a:solidFill>
                <a:latin typeface="微软雅黑" pitchFamily="34" charset="0"/>
                <a:ea typeface="微软雅黑" pitchFamily="34" charset="-122"/>
                <a:cs typeface="微软雅黑" pitchFamily="34" charset="-120"/>
              </a:rPr>
              <a:t>，逐渐取代了羊皮纸，羊皮纸成本较高，限制了文化的传播和发展</a:t>
            </a:r>
            <a:r>
              <a:rPr lang="en-US" altLang="zh-CN" sz="2000" b="0" i="0">
                <a:solidFill>
                  <a:srgbClr val="000000"/>
                </a:solidFill>
                <a:latin typeface="微软雅黑" pitchFamily="34" charset="0"/>
                <a:ea typeface="微软雅黑" pitchFamily="34" charset="-122"/>
                <a:cs typeface="微软雅黑" pitchFamily="34" charset="-120"/>
              </a:rPr>
              <a:t>，而造纸术的传入使得书写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材料的使用更加便捷</a:t>
            </a:r>
            <a:r>
              <a:rPr lang="en-US" altLang="zh-CN" sz="2000" b="0" i="0" dirty="0">
                <a:solidFill>
                  <a:srgbClr val="000000"/>
                </a:solidFill>
                <a:latin typeface="微软雅黑" pitchFamily="34" charset="0"/>
                <a:ea typeface="微软雅黑" pitchFamily="34" charset="-122"/>
                <a:cs typeface="微软雅黑" pitchFamily="34" charset="-120"/>
              </a:rPr>
              <a:t>、成本降低，有利于文化知识的记录与传播，</a:t>
            </a:r>
            <a:r>
              <a:rPr lang="en-US" altLang="zh-CN" sz="2000" b="0" i="0">
                <a:solidFill>
                  <a:srgbClr val="000000"/>
                </a:solidFill>
                <a:latin typeface="微软雅黑" pitchFamily="34" charset="0"/>
                <a:ea typeface="微软雅黑" pitchFamily="34" charset="-122"/>
                <a:cs typeface="微软雅黑" pitchFamily="34" charset="-120"/>
              </a:rPr>
              <a:t>极大地促进了欧洲文化的发展。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A：虽然造纸术对欧洲文化发展有重要作用，为文艺复兴提供了一定的文化传播基础</a:t>
            </a:r>
            <a:r>
              <a:rPr lang="en-US" altLang="zh-CN" sz="2000" b="0" i="0">
                <a:solidFill>
                  <a:srgbClr val="000000"/>
                </a:solidFill>
                <a:latin typeface="微软雅黑" pitchFamily="34" charset="0"/>
                <a:ea typeface="微软雅黑" pitchFamily="34" charset="-122"/>
                <a:cs typeface="微软雅黑" pitchFamily="34" charset="-120"/>
              </a:rPr>
              <a:t>，但题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干中并没有直接体现造纸术推动了欧洲文艺复兴</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：题干中没有任何信息表明造纸术成为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新教的传播工具</a:t>
            </a:r>
            <a:r>
              <a:rPr lang="en-US" altLang="zh-CN" sz="2000" b="0" i="0" dirty="0">
                <a:solidFill>
                  <a:srgbClr val="000000"/>
                </a:solidFill>
                <a:latin typeface="微软雅黑" pitchFamily="34" charset="0"/>
                <a:ea typeface="微软雅黑" pitchFamily="34" charset="-122"/>
                <a:cs typeface="微软雅黑" pitchFamily="34" charset="-120"/>
              </a:rPr>
              <a:t>。排除D：地理大发现主要与航海技术的进步、商业需求等因素相关</a:t>
            </a:r>
            <a:r>
              <a:rPr lang="en-US" altLang="zh-CN" sz="2000" b="0" i="0">
                <a:solidFill>
                  <a:srgbClr val="000000"/>
                </a:solidFill>
                <a:latin typeface="微软雅黑" pitchFamily="34" charset="0"/>
                <a:ea typeface="微软雅黑" pitchFamily="34" charset="-122"/>
                <a:cs typeface="微软雅黑" pitchFamily="34" charset="-120"/>
              </a:rPr>
              <a:t>，与造纸术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并无直接关联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8_1#0a1953189?pid=0d9c4ebd1&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6.1753年，瑞典王后收到一件国王赠送的特殊生日礼物：一座中式建筑。她描述道</a:t>
            </a:r>
            <a:r>
              <a:rPr lang="en-US" altLang="zh-CN" sz="2000" b="0" i="0">
                <a:solidFill>
                  <a:srgbClr val="000000"/>
                </a:solidFill>
                <a:latin typeface="微软雅黑" pitchFamily="34" charset="0"/>
                <a:ea typeface="微软雅黑" pitchFamily="34" charset="-122"/>
                <a:cs typeface="微软雅黑" pitchFamily="34" charset="-120"/>
              </a:rPr>
              <a:t>：“我的长子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穿得像个中国王子一样</a:t>
            </a:r>
            <a:r>
              <a:rPr lang="en-US" altLang="zh-CN" sz="2000" b="0" i="0" dirty="0">
                <a:solidFill>
                  <a:srgbClr val="000000"/>
                </a:solidFill>
                <a:latin typeface="微软雅黑" pitchFamily="34" charset="0"/>
                <a:ea typeface="微软雅黑" pitchFamily="34" charset="-122"/>
                <a:cs typeface="微软雅黑" pitchFamily="34" charset="-120"/>
              </a:rPr>
              <a:t>,在亭子入口处恭候，随侍的王室侍从则扮成中国文官的模样</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里面有一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个</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大房间，四角各有一只大瓷花瓶。”</a:t>
            </a:r>
            <a:r>
              <a:rPr lang="en-US" altLang="zh-CN" sz="2000" b="0" i="0">
                <a:solidFill>
                  <a:srgbClr val="000000"/>
                </a:solidFill>
                <a:latin typeface="微软雅黑" pitchFamily="34" charset="0"/>
                <a:ea typeface="微软雅黑" pitchFamily="34" charset="-122"/>
                <a:cs typeface="微软雅黑" pitchFamily="34" charset="-120"/>
              </a:rPr>
              <a:t>这体现了(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9_1#0a1953189.bracket?pid=0d9c4ebd1&amp;color=0,0,0&amp;vpa=6"/>
          <p:cNvSpPr/>
          <p:nvPr/>
        </p:nvSpPr>
        <p:spPr>
          <a:xfrm>
            <a:off x="6764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8_2#0a1953189.choices?pid=0d9c4ebd1&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.中国的建筑风格深受欢迎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.瑞典贵族崇尚中华文化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C.瑞典是中欧文化交流中心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.中西文化审美趋于一致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0_1#0a1953189?vop=1&amp;pid=0d9c4ebd1&amp;color=0,0,0&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本题考查中华文化对世界的影响。选择B：瑞典王室是贵族的代表</a:t>
            </a:r>
            <a:r>
              <a:rPr lang="en-US" altLang="zh-CN" sz="2000" b="0" i="0">
                <a:solidFill>
                  <a:srgbClr val="000000"/>
                </a:solidFill>
                <a:latin typeface="微软雅黑" pitchFamily="34" charset="0"/>
                <a:ea typeface="微软雅黑" pitchFamily="34" charset="-122"/>
                <a:cs typeface="微软雅黑" pitchFamily="34" charset="-120"/>
              </a:rPr>
              <a:t>，材料体现了瑞典贵族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对中华文化的崇尚和模仿</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a:solidFill>
                  <a:srgbClr val="000000"/>
                </a:solidFill>
                <a:latin typeface="微软雅黑" pitchFamily="34" charset="0"/>
                <a:ea typeface="微软雅黑" pitchFamily="34" charset="-122"/>
                <a:cs typeface="微软雅黑" pitchFamily="34" charset="-120"/>
              </a:rPr>
              <a:t>仅从瑞典王后收到一座中式建筑作为生日礼物的一个事例，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不能充分说明中国的建筑风格</a:t>
            </a:r>
            <a:r>
              <a:rPr lang="en-US" altLang="zh-CN" sz="2000" b="0" i="0" dirty="0">
                <a:solidFill>
                  <a:srgbClr val="000000"/>
                </a:solidFill>
                <a:latin typeface="微软雅黑" pitchFamily="34" charset="0"/>
                <a:ea typeface="微软雅黑" pitchFamily="34" charset="-122"/>
                <a:cs typeface="微软雅黑" pitchFamily="34" charset="-120"/>
              </a:rPr>
              <a:t>“深受”欢迎。排除C：</a:t>
            </a:r>
            <a:r>
              <a:rPr lang="en-US" altLang="zh-CN" sz="2000" b="0" i="0">
                <a:solidFill>
                  <a:srgbClr val="000000"/>
                </a:solidFill>
                <a:latin typeface="微软雅黑" pitchFamily="34" charset="0"/>
                <a:ea typeface="微软雅黑" pitchFamily="34" charset="-122"/>
                <a:cs typeface="微软雅黑" pitchFamily="34" charset="-120"/>
              </a:rPr>
              <a:t>材料能体现中国与瑞典之间存在文化交流，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但是无法得出瑞典是中欧文化交流中心的结论</a:t>
            </a:r>
            <a:r>
              <a:rPr lang="en-US" altLang="zh-CN" sz="2000" b="0" i="0" dirty="0">
                <a:solidFill>
                  <a:srgbClr val="000000"/>
                </a:solidFill>
                <a:latin typeface="微软雅黑" pitchFamily="34" charset="0"/>
                <a:ea typeface="微软雅黑" pitchFamily="34" charset="-122"/>
                <a:cs typeface="微软雅黑" pitchFamily="34" charset="-120"/>
              </a:rPr>
              <a:t>。排除D：中西文化审美并未趋向一致。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1_1#915b1da44?pid=87f4b05b0&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[内蒙古巴彦淖尔2025高二期末]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史料记载:李之藻跟随利玛窦学习，深研历算，主持翻译</a:t>
            </a:r>
            <a:r>
              <a:rPr lang="en-US" altLang="zh-CN" sz="2000" b="0" i="0">
                <a:solidFill>
                  <a:srgbClr val="000000"/>
                </a:solidFill>
                <a:latin typeface="微软雅黑" pitchFamily="34" charset="0"/>
                <a:ea typeface="微软雅黑" pitchFamily="34" charset="-122"/>
                <a:cs typeface="微软雅黑" pitchFamily="34" charset="-120"/>
              </a:rPr>
              <a:t>《圜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容较义</a:t>
            </a:r>
            <a:r>
              <a:rPr lang="en-US" altLang="zh-CN" sz="2000" b="0" i="0" dirty="0">
                <a:solidFill>
                  <a:srgbClr val="000000"/>
                </a:solidFill>
                <a:latin typeface="微软雅黑" pitchFamily="34" charset="0"/>
                <a:ea typeface="微软雅黑" pitchFamily="34" charset="-122"/>
                <a:cs typeface="微软雅黑" pitchFamily="34" charset="-120"/>
              </a:rPr>
              <a:t>》《同文算指》等西学著作，并上疏称西学为“真修实学</a:t>
            </a:r>
            <a:r>
              <a:rPr lang="en-US" altLang="zh-CN" sz="2000" b="0" i="0">
                <a:solidFill>
                  <a:srgbClr val="000000"/>
                </a:solidFill>
                <a:latin typeface="微软雅黑" pitchFamily="34" charset="0"/>
                <a:ea typeface="微软雅黑" pitchFamily="34" charset="-122"/>
                <a:cs typeface="微软雅黑" pitchFamily="34" charset="-120"/>
              </a:rPr>
              <a:t>”。李之藻还将西方天文仪器与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中国传统历法结合</a:t>
            </a:r>
            <a:r>
              <a:rPr lang="en-US" altLang="zh-CN" sz="2000" b="0" i="0" dirty="0">
                <a:solidFill>
                  <a:srgbClr val="000000"/>
                </a:solidFill>
                <a:latin typeface="微软雅黑" pitchFamily="34" charset="0"/>
                <a:ea typeface="微软雅黑" pitchFamily="34" charset="-122"/>
                <a:cs typeface="微软雅黑" pitchFamily="34" charset="-120"/>
              </a:rPr>
              <a:t>，参与修订《崇祯历书》。</a:t>
            </a:r>
            <a:r>
              <a:rPr lang="en-US" altLang="zh-CN" sz="2000" b="0" i="0">
                <a:solidFill>
                  <a:srgbClr val="000000"/>
                </a:solidFill>
                <a:latin typeface="微软雅黑" pitchFamily="34" charset="0"/>
                <a:ea typeface="微软雅黑" pitchFamily="34" charset="-122"/>
                <a:cs typeface="微软雅黑" pitchFamily="34" charset="-120"/>
              </a:rPr>
              <a:t>李之藻对待西学的态度体现了(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2_1#915b1da44.bracket?pid=87f4b05b0&amp;color=0,0,0&amp;vpa=7"/>
          <p:cNvSpPr/>
          <p:nvPr/>
        </p:nvSpPr>
        <p:spPr>
          <a:xfrm>
            <a:off x="9291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1_2#915b1da44.choices?pid=87f4b05b0&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.全盘西化的激进立场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.中体西用的实践探索</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C.华夷之辨的保守观念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.文化会通的开放心态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3_1#915b1da44?vop=1&amp;pid=87f4b05b0&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本题考查明末清初西学东渐。选择D：根据材料可知，李之藻向利玛窦学习</a:t>
            </a:r>
            <a:r>
              <a:rPr lang="en-US" altLang="zh-CN" sz="2000" b="0" i="0">
                <a:solidFill>
                  <a:srgbClr val="000000"/>
                </a:solidFill>
                <a:latin typeface="微软雅黑" pitchFamily="34" charset="0"/>
                <a:ea typeface="微软雅黑" pitchFamily="34" charset="-122"/>
                <a:cs typeface="微软雅黑" pitchFamily="34" charset="-120"/>
              </a:rPr>
              <a:t>，主持翻译西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学著作</a:t>
            </a:r>
            <a:r>
              <a:rPr lang="en-US" altLang="zh-CN" sz="2000" b="0" i="0" dirty="0">
                <a:solidFill>
                  <a:srgbClr val="000000"/>
                </a:solidFill>
                <a:latin typeface="微软雅黑" pitchFamily="34" charset="0"/>
                <a:ea typeface="微软雅黑" pitchFamily="34" charset="-122"/>
                <a:cs typeface="微软雅黑" pitchFamily="34" charset="-120"/>
              </a:rPr>
              <a:t>，还将西方天文仪器和中国传统历法结合，参与修订《崇祯历书</a:t>
            </a:r>
            <a:r>
              <a:rPr lang="en-US" altLang="zh-CN" sz="2000" b="0" i="0">
                <a:solidFill>
                  <a:srgbClr val="000000"/>
                </a:solidFill>
                <a:latin typeface="微软雅黑" pitchFamily="34" charset="0"/>
                <a:ea typeface="微软雅黑" pitchFamily="34" charset="-122"/>
                <a:cs typeface="微软雅黑" pitchFamily="34" charset="-120"/>
              </a:rPr>
              <a:t>》，这种态度体现了对西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学的包容</a:t>
            </a:r>
            <a:r>
              <a:rPr lang="en-US" altLang="zh-CN" sz="2000" b="0" i="0" dirty="0">
                <a:solidFill>
                  <a:srgbClr val="000000"/>
                </a:solidFill>
                <a:latin typeface="微软雅黑" pitchFamily="34" charset="0"/>
                <a:ea typeface="微软雅黑" pitchFamily="34" charset="-122"/>
                <a:cs typeface="微软雅黑" pitchFamily="34" charset="-120"/>
              </a:rPr>
              <a:t>、吸收和开放的心态。排除A：材料提到李之藻接受西方文化</a:t>
            </a:r>
            <a:r>
              <a:rPr lang="en-US" altLang="zh-CN" sz="2000" b="0" i="0">
                <a:solidFill>
                  <a:srgbClr val="000000"/>
                </a:solidFill>
                <a:latin typeface="微软雅黑" pitchFamily="34" charset="0"/>
                <a:ea typeface="微软雅黑" pitchFamily="34" charset="-122"/>
                <a:cs typeface="微软雅黑" pitchFamily="34" charset="-120"/>
              </a:rPr>
              <a:t>，还将西方天文仪器与中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国传统历法相结合</a:t>
            </a:r>
            <a:r>
              <a:rPr lang="en-US" altLang="zh-CN" sz="2000" b="0" i="0" dirty="0">
                <a:solidFill>
                  <a:srgbClr val="000000"/>
                </a:solidFill>
                <a:latin typeface="微软雅黑" pitchFamily="34" charset="0"/>
                <a:ea typeface="微软雅黑" pitchFamily="34" charset="-122"/>
                <a:cs typeface="微软雅黑" pitchFamily="34" charset="-120"/>
              </a:rPr>
              <a:t>，因此不是全盘西化。排除B：中体西用强调只学习西方的技术</a:t>
            </a:r>
            <a:r>
              <a:rPr lang="en-US" altLang="zh-CN" sz="2000" b="0" i="0">
                <a:solidFill>
                  <a:srgbClr val="000000"/>
                </a:solidFill>
                <a:latin typeface="微软雅黑" pitchFamily="34" charset="0"/>
                <a:ea typeface="微软雅黑" pitchFamily="34" charset="-122"/>
                <a:cs typeface="微软雅黑" pitchFamily="34" charset="-120"/>
              </a:rPr>
              <a:t>，是晚清西学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东渐影响之下洋务运动的指导思想</a:t>
            </a:r>
            <a:r>
              <a:rPr lang="en-US" altLang="zh-CN" sz="2000" b="0" i="0" dirty="0">
                <a:solidFill>
                  <a:srgbClr val="000000"/>
                </a:solidFill>
                <a:latin typeface="微软雅黑" pitchFamily="34" charset="0"/>
                <a:ea typeface="微软雅黑" pitchFamily="34" charset="-122"/>
                <a:cs typeface="微软雅黑" pitchFamily="34" charset="-120"/>
              </a:rPr>
              <a:t>，不符合题意。排除C：材料中李之藻学习西方文化</a:t>
            </a:r>
            <a:r>
              <a:rPr lang="en-US" altLang="zh-CN" sz="2000" b="0" i="0">
                <a:solidFill>
                  <a:srgbClr val="000000"/>
                </a:solidFill>
                <a:latin typeface="微软雅黑" pitchFamily="34" charset="0"/>
                <a:ea typeface="微软雅黑" pitchFamily="34" charset="-122"/>
                <a:cs typeface="微软雅黑" pitchFamily="34" charset="-120"/>
              </a:rPr>
              <a:t>，观念并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不保守</a:t>
            </a:r>
            <a:r>
              <a:rPr lang="en-US" altLang="zh-CN" sz="2000" b="0" i="0" dirty="0">
                <a:solidFill>
                  <a:srgbClr val="000000"/>
                </a:solidFill>
                <a:latin typeface="微软雅黑" pitchFamily="34" charset="0"/>
                <a:ea typeface="微软雅黑" pitchFamily="34" charset="-122"/>
                <a:cs typeface="微软雅黑" pitchFamily="34" charset="-120"/>
              </a:rPr>
              <a:t>，选项不符合题意。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C_3#aa26418ea.fixed?pid=df1f7f79d&amp;color=100,146,38"/>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aa26418ea.fixed?pid=df1f7f79d&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中华文化的世界意义</a:t>
            </a:r>
            <a:endParaRPr lang="en-US" altLang="zh-CN" sz="4400" dirty="0"/>
          </a:p>
        </p:txBody>
      </p:sp>
      <p:pic>
        <p:nvPicPr>
          <p:cNvPr id="4" name="C_3#aa26418ea.fixed?pid=df1f7f79d&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aa26418ea.fixed?pid=df1f7f79d&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d2c4d0fc4.fixed?pid=df1f7f79d&amp;color=100,146,38"/>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d2c4d0fc4.fixed?pid=df1f7f79d&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中华文化的世界意义</a:t>
            </a:r>
            <a:endParaRPr lang="en-US" altLang="zh-CN" sz="4400" dirty="0"/>
          </a:p>
        </p:txBody>
      </p:sp>
      <p:pic>
        <p:nvPicPr>
          <p:cNvPr id="4" name="C_3#d2c4d0fc4.fixed?pid=df1f7f79d&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d2c4d0fc4.fixed?pid=df1f7f79d&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BD.24_1#54c9fb39e?pid=aa26418ea&amp;color=0,0,0&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[河北邢台2025期末]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两汉之际，佛教初传，被时人视为道家方术的一种。汉魏以后</a:t>
            </a:r>
            <a:r>
              <a:rPr lang="en-US" altLang="zh-CN" sz="2000" b="0" i="0">
                <a:solidFill>
                  <a:srgbClr val="000000"/>
                </a:solidFill>
                <a:latin typeface="微软雅黑" pitchFamily="34" charset="0"/>
                <a:ea typeface="微软雅黑" pitchFamily="34" charset="-122"/>
                <a:cs typeface="微软雅黑" pitchFamily="34" charset="-120"/>
              </a:rPr>
              <a:t>，高僧借儒</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家经学与道家典籍注疏佛经</a:t>
            </a:r>
            <a:r>
              <a:rPr lang="en-US" altLang="zh-CN" sz="2000" b="0" i="0" dirty="0">
                <a:solidFill>
                  <a:srgbClr val="000000"/>
                </a:solidFill>
                <a:latin typeface="微软雅黑" pitchFamily="34" charset="0"/>
                <a:ea typeface="微软雅黑" pitchFamily="34" charset="-122"/>
                <a:cs typeface="微软雅黑" pitchFamily="34" charset="-120"/>
              </a:rPr>
              <a:t>，“以经中事数，拟配外书，为生解之例”。</a:t>
            </a:r>
            <a:r>
              <a:rPr lang="en-US" altLang="zh-CN" sz="2000" b="0" i="0">
                <a:solidFill>
                  <a:srgbClr val="000000"/>
                </a:solidFill>
                <a:latin typeface="微软雅黑" pitchFamily="34" charset="0"/>
                <a:ea typeface="微软雅黑" pitchFamily="34" charset="-122"/>
                <a:cs typeface="微软雅黑" pitchFamily="34" charset="-120"/>
              </a:rPr>
              <a:t>这表明(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5_1#54c9fb39e.bracket?pid=aa26418ea&amp;color=0,0,0&amp;vpa=8"/>
          <p:cNvSpPr/>
          <p:nvPr/>
        </p:nvSpPr>
        <p:spPr>
          <a:xfrm>
            <a:off x="9812401" y="14101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24_2#54c9fb39e.choices?pid=aa26418ea&amp;color=0,0,0&amp;bbb=1"/>
          <p:cNvSpPr/>
          <p:nvPr/>
        </p:nvSpPr>
        <p:spPr>
          <a:xfrm>
            <a:off x="722376" y="18768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.佛教的流派不断分化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.佛教注重适应中国社会</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C.儒道佛三教互相融合</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.封建礼教受到佛教冲击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AS.26_1#54c9fb39e?vop=1&amp;pid=aa26418ea&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本题考查佛教的传入与发展。选择B：从</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“被视为道家方术”</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到</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a:solidFill>
                  <a:srgbClr val="000000"/>
                </a:solidFill>
                <a:latin typeface="微软雅黑" pitchFamily="34" charset="0"/>
                <a:ea typeface="微软雅黑" pitchFamily="34" charset="-122"/>
                <a:cs typeface="微软雅黑" pitchFamily="34" charset="-120"/>
              </a:rPr>
              <a:t>借儒道典籍注疏佛经”，</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体现佛教主动贴合中国本土主流文化</a:t>
            </a:r>
            <a:r>
              <a:rPr lang="en-US" altLang="zh-CN" sz="2000" b="0" i="0" spc="-50" dirty="0">
                <a:solidFill>
                  <a:srgbClr val="000000"/>
                </a:solidFill>
                <a:latin typeface="微软雅黑" pitchFamily="34" charset="0"/>
                <a:ea typeface="微软雅黑" pitchFamily="34" charset="-122"/>
                <a:cs typeface="微软雅黑" pitchFamily="34" charset="-120"/>
              </a:rPr>
              <a:t>（儒、道），</a:t>
            </a:r>
            <a:r>
              <a:rPr lang="en-US" altLang="zh-CN" sz="2000" b="0" i="0" spc="-50">
                <a:solidFill>
                  <a:srgbClr val="000000"/>
                </a:solidFill>
                <a:latin typeface="微软雅黑" pitchFamily="34" charset="0"/>
                <a:ea typeface="微软雅黑" pitchFamily="34" charset="-122"/>
                <a:cs typeface="微软雅黑" pitchFamily="34" charset="-120"/>
              </a:rPr>
              <a:t>核心目的是适应中国社会环境以更好地实现传播，</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与材料相契合</a:t>
            </a:r>
            <a:r>
              <a:rPr lang="en-US" altLang="zh-CN" sz="2000" b="0" i="0" spc="-50" dirty="0">
                <a:solidFill>
                  <a:srgbClr val="000000"/>
                </a:solidFill>
                <a:latin typeface="微软雅黑" pitchFamily="34" charset="0"/>
                <a:ea typeface="微软雅黑" pitchFamily="34" charset="-122"/>
                <a:cs typeface="微软雅黑" pitchFamily="34" charset="-120"/>
              </a:rPr>
              <a:t>。排除A：材料体现的是佛教对中国儒学和道教的吸收，而不是佛教的流派分化</a:t>
            </a:r>
            <a:r>
              <a:rPr lang="en-US" altLang="zh-CN" sz="2000" b="0" i="0" spc="-5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除</a:t>
            </a:r>
            <a:r>
              <a:rPr lang="en-US" altLang="zh-CN" sz="2000" b="0" i="0" spc="-50" dirty="0">
                <a:solidFill>
                  <a:srgbClr val="000000"/>
                </a:solidFill>
                <a:latin typeface="微软雅黑" pitchFamily="34" charset="0"/>
                <a:ea typeface="微软雅黑" pitchFamily="34" charset="-122"/>
                <a:cs typeface="微软雅黑" pitchFamily="34" charset="-120"/>
              </a:rPr>
              <a:t>C：材料体现的佛教融入中国文化，不是儒佛道三教的互相融合。排除D：</a:t>
            </a:r>
            <a:r>
              <a:rPr lang="en-US" altLang="zh-CN" sz="2000" b="0" i="0" spc="-50">
                <a:solidFill>
                  <a:srgbClr val="000000"/>
                </a:solidFill>
                <a:latin typeface="微软雅黑" pitchFamily="34" charset="0"/>
                <a:ea typeface="微软雅黑" pitchFamily="34" charset="-122"/>
                <a:cs typeface="微软雅黑" pitchFamily="34" charset="-120"/>
              </a:rPr>
              <a:t>材料未涉及佛教与</a:t>
            </a:r>
            <a:r>
              <a:rPr lang="en-US" altLang="zh-CN" sz="2000" b="0" i="0" spc="-50">
                <a:solidFill>
                  <a:srgbClr val="000000"/>
                </a:solidFill>
                <a:latin typeface="SimSun" pitchFamily="34" charset="0"/>
                <a:ea typeface="SimSun" pitchFamily="34" charset="-122"/>
                <a:cs typeface="SimSun" pitchFamily="34" charset="-120"/>
              </a:rPr>
              <a:t> </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封建礼教”（如儒家纲常伦理）的冲突，反而体现佛教对儒学和道教的借鉴吸收。</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BD.27_1#c0da3abc1?pid=aa26418ea&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[江苏连云港2024高二期中]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明朝万历皇帝接受了利玛窦“入贡的方物”，并允许他以</a:t>
            </a:r>
            <a:r>
              <a:rPr lang="en-US" altLang="zh-CN" sz="2000" b="0" i="0">
                <a:solidFill>
                  <a:srgbClr val="000000"/>
                </a:solidFill>
                <a:latin typeface="微软雅黑" pitchFamily="34" charset="0"/>
                <a:ea typeface="微软雅黑" pitchFamily="34" charset="-122"/>
                <a:cs typeface="微软雅黑" pitchFamily="34" charset="-120"/>
              </a:rPr>
              <a:t>“西洋陪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臣</a:t>
            </a:r>
            <a:r>
              <a:rPr lang="en-US" altLang="zh-CN" sz="2000" b="0" i="0" dirty="0">
                <a:solidFill>
                  <a:srgbClr val="000000"/>
                </a:solidFill>
                <a:latin typeface="微软雅黑" pitchFamily="34" charset="0"/>
                <a:ea typeface="微软雅黑" pitchFamily="34" charset="-122"/>
                <a:cs typeface="微软雅黑" pitchFamily="34" charset="-120"/>
              </a:rPr>
              <a:t>”的身份留在北京，看重的是西器的玩赏性，以及他恭敬谦逊的态度。近两百年后</a:t>
            </a:r>
            <a:r>
              <a:rPr lang="en-US" altLang="zh-CN" sz="2000" b="0" i="0">
                <a:solidFill>
                  <a:srgbClr val="000000"/>
                </a:solidFill>
                <a:latin typeface="微软雅黑" pitchFamily="34" charset="0"/>
                <a:ea typeface="微软雅黑" pitchFamily="34" charset="-122"/>
                <a:cs typeface="微软雅黑" pitchFamily="34" charset="-120"/>
              </a:rPr>
              <a:t>，马戛尔尼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则因送礼形式不合朝贡礼仪而备受乾隆皇帝冷待</a:t>
            </a:r>
            <a:r>
              <a:rPr lang="en-US" altLang="zh-CN" sz="2000" b="0" i="0" dirty="0">
                <a:solidFill>
                  <a:srgbClr val="000000"/>
                </a:solidFill>
                <a:latin typeface="微软雅黑" pitchFamily="34" charset="0"/>
                <a:ea typeface="微软雅黑" pitchFamily="34" charset="-122"/>
                <a:cs typeface="微软雅黑" pitchFamily="34" charset="-120"/>
              </a:rPr>
              <a:t>，并对其带来的先进科技产品也置若罔闻</a:t>
            </a:r>
            <a:r>
              <a:rPr lang="en-US" altLang="zh-CN" sz="2000" b="0" i="0">
                <a:solidFill>
                  <a:srgbClr val="000000"/>
                </a:solidFill>
                <a:latin typeface="微软雅黑" pitchFamily="34" charset="0"/>
                <a:ea typeface="微软雅黑" pitchFamily="34" charset="-122"/>
                <a:cs typeface="微软雅黑" pitchFamily="34" charset="-120"/>
              </a:rPr>
              <a:t>。这反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映出(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8_1#c0da3abc1.bracket?pid=aa26418ea&amp;color=0,0,0&amp;vpa=9"/>
          <p:cNvSpPr/>
          <p:nvPr/>
        </p:nvSpPr>
        <p:spPr>
          <a:xfrm>
            <a:off x="1430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7_2#c0da3abc1.choices?pid=aa26418ea&amp;color=0,0,0&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.西方科技水平远落后于中国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.明朝统治者对西方科技很重视</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C.天朝上国观念制约中西交流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.“西学东渐”的主流是传播科技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AS.29_1#c0da3abc1?vop=1&amp;pid=aa26418ea&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本题考查影响中外文化交流的因素。选择C：根据材料可知，万历皇帝接受了利玛窦</a:t>
            </a:r>
            <a:r>
              <a:rPr lang="en-US" altLang="zh-CN" sz="2000" b="0" i="0">
                <a:solidFill>
                  <a:srgbClr val="000000"/>
                </a:solidFill>
                <a:latin typeface="微软雅黑" pitchFamily="34" charset="0"/>
                <a:ea typeface="微软雅黑" pitchFamily="34" charset="-122"/>
                <a:cs typeface="微软雅黑" pitchFamily="34" charset="-120"/>
              </a:rPr>
              <a:t>“入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贡的方物</a:t>
            </a:r>
            <a:r>
              <a:rPr lang="en-US" altLang="zh-CN" sz="2000" b="0" i="0" dirty="0">
                <a:solidFill>
                  <a:srgbClr val="000000"/>
                </a:solidFill>
                <a:latin typeface="微软雅黑" pitchFamily="34" charset="0"/>
                <a:ea typeface="微软雅黑" pitchFamily="34" charset="-122"/>
                <a:cs typeface="微软雅黑" pitchFamily="34" charset="-120"/>
              </a:rPr>
              <a:t>”，并因其恭敬谦逊的态度和所贡西器的玩赏性而允许其留京</a:t>
            </a:r>
            <a:r>
              <a:rPr lang="en-US" altLang="zh-CN" sz="2000" b="0" i="0">
                <a:solidFill>
                  <a:srgbClr val="000000"/>
                </a:solidFill>
                <a:latin typeface="微软雅黑" pitchFamily="34" charset="0"/>
                <a:ea typeface="微软雅黑" pitchFamily="34" charset="-122"/>
                <a:cs typeface="微软雅黑" pitchFamily="34" charset="-120"/>
              </a:rPr>
              <a:t>，马戛尔尼则因送礼形式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不合朝贡礼仪而备受皇帝冷待</a:t>
            </a:r>
            <a:r>
              <a:rPr lang="en-US" altLang="zh-CN" sz="2000" b="0" i="0" dirty="0">
                <a:solidFill>
                  <a:srgbClr val="000000"/>
                </a:solidFill>
                <a:latin typeface="微软雅黑" pitchFamily="34" charset="0"/>
                <a:ea typeface="微软雅黑" pitchFamily="34" charset="-122"/>
                <a:cs typeface="微软雅黑" pitchFamily="34" charset="-120"/>
              </a:rPr>
              <a:t>，这说明天朝上国观念制约中西交流。排除A</a:t>
            </a:r>
            <a:r>
              <a:rPr lang="en-US" altLang="zh-CN" sz="2000" b="0" i="0">
                <a:solidFill>
                  <a:srgbClr val="000000"/>
                </a:solidFill>
                <a:latin typeface="微软雅黑" pitchFamily="34" charset="0"/>
                <a:ea typeface="微软雅黑" pitchFamily="34" charset="-122"/>
                <a:cs typeface="微软雅黑" pitchFamily="34" charset="-120"/>
              </a:rPr>
              <a:t>：材料未涉及东西方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科技的比较</a:t>
            </a:r>
            <a:r>
              <a:rPr lang="en-US" altLang="zh-CN" sz="2000" b="0" i="0" dirty="0">
                <a:solidFill>
                  <a:srgbClr val="000000"/>
                </a:solidFill>
                <a:latin typeface="微软雅黑" pitchFamily="34" charset="0"/>
                <a:ea typeface="微软雅黑" pitchFamily="34" charset="-122"/>
                <a:cs typeface="微软雅黑" pitchFamily="34" charset="-120"/>
              </a:rPr>
              <a:t>，无法得出“西方科技水平远落后于中国”的结论。排除B</a:t>
            </a:r>
            <a:r>
              <a:rPr lang="en-US" altLang="zh-CN" sz="2000" b="0" i="0">
                <a:solidFill>
                  <a:srgbClr val="000000"/>
                </a:solidFill>
                <a:latin typeface="微软雅黑" pitchFamily="34" charset="0"/>
                <a:ea typeface="微软雅黑" pitchFamily="34" charset="-122"/>
                <a:cs typeface="微软雅黑" pitchFamily="34" charset="-120"/>
              </a:rPr>
              <a:t>：明朝万历皇帝看重的是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西器的玩赏性</a:t>
            </a:r>
            <a:r>
              <a:rPr lang="en-US" altLang="zh-CN" sz="2000" b="0" i="0" dirty="0">
                <a:solidFill>
                  <a:srgbClr val="000000"/>
                </a:solidFill>
                <a:latin typeface="微软雅黑" pitchFamily="34" charset="0"/>
                <a:ea typeface="微软雅黑" pitchFamily="34" charset="-122"/>
                <a:cs typeface="微软雅黑" pitchFamily="34" charset="-120"/>
              </a:rPr>
              <a:t>，这不代表明朝统治者对西方科技非常重视。排除D</a:t>
            </a:r>
            <a:r>
              <a:rPr lang="en-US" altLang="zh-CN" sz="2000" b="0" i="0">
                <a:solidFill>
                  <a:srgbClr val="000000"/>
                </a:solidFill>
                <a:latin typeface="微软雅黑" pitchFamily="34" charset="0"/>
                <a:ea typeface="微软雅黑" pitchFamily="34" charset="-122"/>
                <a:cs typeface="微软雅黑" pitchFamily="34" charset="-120"/>
              </a:rPr>
              <a:t>：材料说明天朝上国观念制约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中西交流</a:t>
            </a:r>
            <a:r>
              <a:rPr lang="en-US" altLang="zh-CN" sz="2000" b="0" i="0" dirty="0">
                <a:solidFill>
                  <a:srgbClr val="000000"/>
                </a:solidFill>
                <a:latin typeface="微软雅黑" pitchFamily="34" charset="0"/>
                <a:ea typeface="微软雅黑" pitchFamily="34" charset="-122"/>
                <a:cs typeface="微软雅黑" pitchFamily="34" charset="-120"/>
              </a:rPr>
              <a:t>，未体现“西学东渐”的主流是传播科技。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BD.30_1#ed4d870fe?pid=aa26418ea&amp;color=0,0,0&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[陕西部分学校2025高二月考]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甲午战争后，中国人学习日本，将西方学术译为“科学</a:t>
            </a:r>
            <a:r>
              <a:rPr lang="en-US" altLang="zh-CN" sz="2000" b="0" i="0">
                <a:solidFill>
                  <a:srgbClr val="000000"/>
                </a:solidFill>
                <a:latin typeface="微软雅黑" pitchFamily="34" charset="0"/>
                <a:ea typeface="微软雅黑" pitchFamily="34" charset="-122"/>
                <a:cs typeface="微软雅黑" pitchFamily="34" charset="-120"/>
              </a:rPr>
              <a:t>”；新文</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化运动时期</a:t>
            </a:r>
            <a:r>
              <a:rPr lang="en-US" altLang="zh-CN" sz="2000" b="0" i="0" dirty="0">
                <a:solidFill>
                  <a:srgbClr val="000000"/>
                </a:solidFill>
                <a:latin typeface="微软雅黑" pitchFamily="34" charset="0"/>
                <a:ea typeface="微软雅黑" pitchFamily="34" charset="-122"/>
                <a:cs typeface="微软雅黑" pitchFamily="34" charset="-120"/>
              </a:rPr>
              <a:t>，陈独秀将其音译为“赛因斯”，强调理性。</a:t>
            </a:r>
            <a:r>
              <a:rPr lang="en-US" altLang="zh-CN" sz="2000" b="0" i="0">
                <a:solidFill>
                  <a:srgbClr val="000000"/>
                </a:solidFill>
                <a:latin typeface="微软雅黑" pitchFamily="34" charset="0"/>
                <a:ea typeface="微软雅黑" pitchFamily="34" charset="-122"/>
                <a:cs typeface="微软雅黑" pitchFamily="34" charset="-120"/>
              </a:rPr>
              <a:t>这一变化反映了近代中国(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1_1#ed4d870fe.bracket?pid=aa26418ea&amp;color=0,0,0&amp;vpa=10"/>
          <p:cNvSpPr/>
          <p:nvPr/>
        </p:nvSpPr>
        <p:spPr>
          <a:xfrm>
            <a:off x="10066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30_2#ed4d870fe.choices?pid=aa26418ea&amp;color=0,0,0&amp;bbb=1"/>
          <p:cNvSpPr/>
          <p:nvPr/>
        </p:nvSpPr>
        <p:spPr>
          <a:xfrm>
            <a:off x="722376" y="18768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.经济发展促进文化进步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.士人翻译水平有所加强</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C.思想近代化的逐渐加深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.民主科学逐渐深入人心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AS.32_1#ed4d870fe?vop=1&amp;pid=aa26418ea&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本题考查近代学习西方。选择C：根据材料可知，甲午战后将西方学术译为“科学</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种翻译强调翻译技巧</a:t>
            </a:r>
            <a:r>
              <a:rPr lang="en-US" altLang="zh-CN" sz="2000" b="0" i="0" dirty="0">
                <a:solidFill>
                  <a:srgbClr val="000000"/>
                </a:solidFill>
                <a:latin typeface="微软雅黑" pitchFamily="34" charset="0"/>
                <a:ea typeface="微软雅黑" pitchFamily="34" charset="-122"/>
                <a:cs typeface="微软雅黑" pitchFamily="34" charset="-120"/>
              </a:rPr>
              <a:t>；新文化运动时期陈独秀将其翻译为“赛因斯</a:t>
            </a:r>
            <a:r>
              <a:rPr lang="en-US" altLang="zh-CN" sz="2000" b="0" i="0">
                <a:solidFill>
                  <a:srgbClr val="000000"/>
                </a:solidFill>
                <a:latin typeface="微软雅黑" pitchFamily="34" charset="0"/>
                <a:ea typeface="微软雅黑" pitchFamily="34" charset="-122"/>
                <a:cs typeface="微软雅黑" pitchFamily="34" charset="-120"/>
              </a:rPr>
              <a:t>”，这种音译过来的直译更强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调</a:t>
            </a:r>
            <a:r>
              <a:rPr lang="en-US" altLang="zh-CN" sz="2000" b="0" i="0" dirty="0">
                <a:solidFill>
                  <a:srgbClr val="000000"/>
                </a:solidFill>
                <a:latin typeface="微软雅黑" pitchFamily="34" charset="0"/>
                <a:ea typeface="微软雅黑" pitchFamily="34" charset="-122"/>
                <a:cs typeface="微软雅黑" pitchFamily="34" charset="-120"/>
              </a:rPr>
              <a:t>“理性”本身，这种翻译的变化体现了国人从关注翻译技巧到关注词汇本身含义</a:t>
            </a:r>
            <a:r>
              <a:rPr lang="en-US" altLang="zh-CN" sz="2000" b="0" i="0">
                <a:solidFill>
                  <a:srgbClr val="000000"/>
                </a:solidFill>
                <a:latin typeface="微软雅黑" pitchFamily="34" charset="0"/>
                <a:ea typeface="微软雅黑" pitchFamily="34" charset="-122"/>
                <a:cs typeface="微软雅黑" pitchFamily="34" charset="-120"/>
              </a:rPr>
              <a:t>，反映了思想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的近代化程度进一步加深</a:t>
            </a:r>
            <a:r>
              <a:rPr lang="en-US" altLang="zh-CN" sz="2000" b="0" i="0" dirty="0">
                <a:solidFill>
                  <a:srgbClr val="000000"/>
                </a:solidFill>
                <a:latin typeface="微软雅黑" pitchFamily="34" charset="0"/>
                <a:ea typeface="微软雅黑" pitchFamily="34" charset="-122"/>
                <a:cs typeface="微软雅黑" pitchFamily="34" charset="-120"/>
              </a:rPr>
              <a:t>。排除A：材料中对“科学</a:t>
            </a:r>
            <a:r>
              <a:rPr lang="en-US" altLang="zh-CN" sz="2000" b="0" i="0">
                <a:solidFill>
                  <a:srgbClr val="000000"/>
                </a:solidFill>
                <a:latin typeface="微软雅黑" pitchFamily="34" charset="0"/>
                <a:ea typeface="微软雅黑" pitchFamily="34" charset="-122"/>
                <a:cs typeface="微软雅黑" pitchFamily="34" charset="-120"/>
              </a:rPr>
              <a:t>”的不同翻译无法反映经济发展促进文化进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步</a:t>
            </a:r>
            <a:r>
              <a:rPr lang="en-US" altLang="zh-CN" sz="2000" b="0" i="0" dirty="0">
                <a:solidFill>
                  <a:srgbClr val="000000"/>
                </a:solidFill>
                <a:latin typeface="微软雅黑" pitchFamily="34" charset="0"/>
                <a:ea typeface="微软雅黑" pitchFamily="34" charset="-122"/>
                <a:cs typeface="微软雅黑" pitchFamily="34" charset="-120"/>
              </a:rPr>
              <a:t>，另外根据所学可知，这一翻译的变化反映的是对西方认识的深化，不是经济发展的产物</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B：翻译的变化反映的不是翻译水平的高低，而是对西方认识的变化。排除D</a:t>
            </a:r>
            <a:r>
              <a:rPr lang="en-US" altLang="zh-CN" sz="2000" b="0" i="0">
                <a:solidFill>
                  <a:srgbClr val="000000"/>
                </a:solidFill>
                <a:latin typeface="微软雅黑" pitchFamily="34" charset="0"/>
                <a:ea typeface="微软雅黑" pitchFamily="34" charset="-122"/>
                <a:cs typeface="微软雅黑" pitchFamily="34" charset="-120"/>
              </a:rPr>
              <a:t>：材料仅反映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科学”，并未体现民主，且材料也不能说明民主科学逐渐深入人心。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BD.33_1#bb876d8ec?pid=aa26418ea&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[河南郑州2025高二月考]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日本平安时代（794—1185年）贵族藤原道长在日记《</a:t>
            </a:r>
            <a:r>
              <a:rPr lang="en-US" altLang="zh-CN" sz="2000" b="0" i="0">
                <a:solidFill>
                  <a:srgbClr val="000000"/>
                </a:solidFill>
                <a:latin typeface="微软雅黑" pitchFamily="34" charset="0"/>
                <a:ea typeface="微软雅黑" pitchFamily="34" charset="-122"/>
                <a:cs typeface="微软雅黑" pitchFamily="34" charset="-120"/>
              </a:rPr>
              <a:t>御堂关自记》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中记载</a:t>
            </a:r>
            <a:r>
              <a:rPr lang="en-US" altLang="zh-CN" sz="2000" b="0" i="0" dirty="0">
                <a:solidFill>
                  <a:srgbClr val="000000"/>
                </a:solidFill>
                <a:latin typeface="微软雅黑" pitchFamily="34" charset="0"/>
                <a:ea typeface="微软雅黑" pitchFamily="34" charset="-122"/>
                <a:cs typeface="微软雅黑" pitchFamily="34" charset="-120"/>
              </a:rPr>
              <a:t>：今日览《白氏文集》，观其诗中所言长安之盛，恍若身临其地</a:t>
            </a:r>
            <a:r>
              <a:rPr lang="en-US" altLang="zh-CN" sz="2000" b="0" i="0">
                <a:solidFill>
                  <a:srgbClr val="000000"/>
                </a:solidFill>
                <a:latin typeface="微软雅黑" pitchFamily="34" charset="0"/>
                <a:ea typeface="微软雅黑" pitchFamily="34" charset="-122"/>
                <a:cs typeface="微软雅黑" pitchFamily="34" charset="-120"/>
              </a:rPr>
              <a:t>。同时期日本宫廷流行用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汉字创作汉诗</a:t>
            </a:r>
            <a:r>
              <a:rPr lang="en-US" altLang="zh-CN" sz="2000" b="0" i="0" dirty="0">
                <a:solidFill>
                  <a:srgbClr val="000000"/>
                </a:solidFill>
                <a:latin typeface="微软雅黑" pitchFamily="34" charset="0"/>
                <a:ea typeface="微软雅黑" pitchFamily="34" charset="-122"/>
                <a:cs typeface="微软雅黑" pitchFamily="34" charset="-120"/>
              </a:rPr>
              <a:t>，却在私人信件中使用自创的假名文字。</a:t>
            </a:r>
            <a:r>
              <a:rPr lang="en-US" altLang="zh-CN" sz="2000" b="0" i="0">
                <a:solidFill>
                  <a:srgbClr val="000000"/>
                </a:solidFill>
                <a:latin typeface="微软雅黑" pitchFamily="34" charset="0"/>
                <a:ea typeface="微软雅黑" pitchFamily="34" charset="-122"/>
                <a:cs typeface="微软雅黑" pitchFamily="34" charset="-120"/>
              </a:rPr>
              <a:t>这些现象表明(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4_1#bb876d8ec.bracket?pid=aa26418ea&amp;color=0,0,0&amp;vpa=11"/>
          <p:cNvSpPr/>
          <p:nvPr/>
        </p:nvSpPr>
        <p:spPr>
          <a:xfrm>
            <a:off x="8542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33_2#bb876d8ec.choices?pid=aa26418ea&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.汉字在东亚地区传播使用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.日本对唐朝文化全面吸收</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C.文化交流中的创造性转化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.社会变革推动的文化整合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4_AS.35_1#bb876d8ec?vop=1&amp;pid=aa26418ea&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本题考查日本学习中国文化。选择C：根据材料，“日本宫廷流行用汉字创作汉诗</a:t>
            </a:r>
            <a:r>
              <a:rPr lang="en-US" altLang="zh-CN" sz="2000" b="0" i="0">
                <a:solidFill>
                  <a:srgbClr val="000000"/>
                </a:solidFill>
                <a:latin typeface="微软雅黑" pitchFamily="34" charset="0"/>
                <a:ea typeface="微软雅黑" pitchFamily="34" charset="-122"/>
                <a:cs typeface="微软雅黑" pitchFamily="34" charset="-120"/>
              </a:rPr>
              <a:t>，却在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私人信件中使用自创的假名文字</a:t>
            </a:r>
            <a:r>
              <a:rPr lang="en-US" altLang="zh-CN" sz="2000" b="0" i="0" dirty="0">
                <a:solidFill>
                  <a:srgbClr val="000000"/>
                </a:solidFill>
                <a:latin typeface="微软雅黑" pitchFamily="34" charset="0"/>
                <a:ea typeface="微软雅黑" pitchFamily="34" charset="-122"/>
                <a:cs typeface="微软雅黑" pitchFamily="34" charset="-120"/>
              </a:rPr>
              <a:t>”，根据所学可知</a:t>
            </a:r>
            <a:r>
              <a:rPr lang="en-US" altLang="zh-CN" sz="2000" b="0" i="0">
                <a:solidFill>
                  <a:srgbClr val="000000"/>
                </a:solidFill>
                <a:latin typeface="微软雅黑" pitchFamily="34" charset="0"/>
                <a:ea typeface="微软雅黑" pitchFamily="34" charset="-122"/>
                <a:cs typeface="微软雅黑" pitchFamily="34" charset="-120"/>
              </a:rPr>
              <a:t>，假名文字是借用汉字的楷体笔画和草体创造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而成</a:t>
            </a:r>
            <a:r>
              <a:rPr lang="en-US" altLang="zh-CN" sz="2000" b="0" i="0" dirty="0">
                <a:solidFill>
                  <a:srgbClr val="000000"/>
                </a:solidFill>
                <a:latin typeface="微软雅黑" pitchFamily="34" charset="0"/>
                <a:ea typeface="微软雅黑" pitchFamily="34" charset="-122"/>
                <a:cs typeface="微软雅黑" pitchFamily="34" charset="-120"/>
              </a:rPr>
              <a:t>，这反映了日本在学习中华文化的同时进行新的创造，体现了对中华文化的创造性转化</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A：材料强调的是日本借鉴汉字创造“假名文字”，而非汉字的传播情况。排除B</a:t>
            </a:r>
            <a:r>
              <a:rPr lang="en-US" altLang="zh-CN" sz="2000" b="0" i="0">
                <a:solidFill>
                  <a:srgbClr val="000000"/>
                </a:solidFill>
                <a:latin typeface="微软雅黑" pitchFamily="34" charset="0"/>
                <a:ea typeface="微软雅黑" pitchFamily="34" charset="-122"/>
                <a:cs typeface="微软雅黑" pitchFamily="34" charset="-120"/>
              </a:rPr>
              <a:t>：材料仅反映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了日本吸收借鉴汉字的情况</a:t>
            </a:r>
            <a:r>
              <a:rPr lang="en-US" altLang="zh-CN" sz="2000" b="0" i="0" dirty="0">
                <a:solidFill>
                  <a:srgbClr val="000000"/>
                </a:solidFill>
                <a:latin typeface="微软雅黑" pitchFamily="34" charset="0"/>
                <a:ea typeface="微软雅黑" pitchFamily="34" charset="-122"/>
                <a:cs typeface="微软雅黑" pitchFamily="34" charset="-120"/>
              </a:rPr>
              <a:t>，不是对唐朝文化的“全面吸收”。排除D</a:t>
            </a:r>
            <a:r>
              <a:rPr lang="en-US" altLang="zh-CN" sz="2000" b="0" i="0">
                <a:solidFill>
                  <a:srgbClr val="000000"/>
                </a:solidFill>
                <a:latin typeface="微软雅黑" pitchFamily="34" charset="0"/>
                <a:ea typeface="微软雅黑" pitchFamily="34" charset="-122"/>
                <a:cs typeface="微软雅黑" pitchFamily="34" charset="-120"/>
              </a:rPr>
              <a:t>：材料仅反映日本对中华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文化的吸收与创新</a:t>
            </a:r>
            <a:r>
              <a:rPr lang="en-US" altLang="zh-CN" sz="2000" b="0" i="0" dirty="0">
                <a:solidFill>
                  <a:srgbClr val="000000"/>
                </a:solidFill>
                <a:latin typeface="微软雅黑" pitchFamily="34" charset="0"/>
                <a:ea typeface="微软雅黑" pitchFamily="34" charset="-122"/>
                <a:cs typeface="微软雅黑" pitchFamily="34" charset="-120"/>
              </a:rPr>
              <a:t>，并未提到社会变革对文化整合的作用。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BD.36_1#0a03776e4?pid=aa26418ea&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[吉林梅河口五中2024高二期末]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18世纪，伏尔泰</a:t>
            </a:r>
            <a:r>
              <a:rPr lang="en-US" altLang="zh-CN" sz="2000" b="0" i="0">
                <a:solidFill>
                  <a:srgbClr val="000000"/>
                </a:solidFill>
                <a:latin typeface="微软雅黑" pitchFamily="34" charset="0"/>
                <a:ea typeface="微软雅黑" pitchFamily="34" charset="-122"/>
                <a:cs typeface="微软雅黑" pitchFamily="34" charset="-120"/>
              </a:rPr>
              <a:t>、莱布尼茨等把儒家思想中的德治与政治相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结合的理论</a:t>
            </a:r>
            <a:r>
              <a:rPr lang="en-US" altLang="zh-CN" sz="2000" b="0" i="0" dirty="0">
                <a:solidFill>
                  <a:srgbClr val="000000"/>
                </a:solidFill>
                <a:latin typeface="微软雅黑" pitchFamily="34" charset="0"/>
                <a:ea typeface="微软雅黑" pitchFamily="34" charset="-122"/>
                <a:cs typeface="微软雅黑" pitchFamily="34" charset="-120"/>
              </a:rPr>
              <a:t>，无神论的哲学视为“天赐的礼物”。伏尔泰说：“我读孔子的许多书籍，</a:t>
            </a:r>
            <a:r>
              <a:rPr lang="en-US" altLang="zh-CN" sz="2000" b="0" i="0">
                <a:solidFill>
                  <a:srgbClr val="000000"/>
                </a:solidFill>
                <a:latin typeface="微软雅黑" pitchFamily="34" charset="0"/>
                <a:ea typeface="微软雅黑" pitchFamily="34" charset="-122"/>
                <a:cs typeface="微软雅黑" pitchFamily="34" charset="-120"/>
              </a:rPr>
              <a:t>并作笔记，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我觉得他所说的只是极纯粹的道德</a:t>
            </a:r>
            <a:r>
              <a:rPr lang="en-US" altLang="zh-CN" sz="2000" b="0" i="0" dirty="0">
                <a:solidFill>
                  <a:srgbClr val="000000"/>
                </a:solidFill>
                <a:latin typeface="微软雅黑" pitchFamily="34" charset="0"/>
                <a:ea typeface="微软雅黑" pitchFamily="34" charset="-122"/>
                <a:cs typeface="微软雅黑" pitchFamily="34" charset="-120"/>
              </a:rPr>
              <a:t>，既不谈奇迹，也不涉及玄虚</a:t>
            </a:r>
            <a:r>
              <a:rPr lang="en-US" altLang="zh-CN" sz="2000" b="0" i="0">
                <a:solidFill>
                  <a:srgbClr val="000000"/>
                </a:solidFill>
                <a:latin typeface="微软雅黑" pitchFamily="34" charset="0"/>
                <a:ea typeface="微软雅黑" pitchFamily="34" charset="-122"/>
                <a:cs typeface="微软雅黑" pitchFamily="34" charset="-120"/>
              </a:rPr>
              <a:t>。”下列对此解读正确的是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7_1#0a03776e4.bracket?pid=aa26418ea&amp;color=0,0,0&amp;vpa=12"/>
          <p:cNvSpPr/>
          <p:nvPr/>
        </p:nvSpPr>
        <p:spPr>
          <a:xfrm>
            <a:off x="922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36_2#0a03776e4.choices?pid=aa26418ea&amp;color=0,0,0&amp;bbb=1"/>
          <p:cNvSpPr/>
          <p:nvPr/>
        </p:nvSpPr>
        <p:spPr>
          <a:xfrm>
            <a:off x="722376" y="279127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.孔子思想对西方政治变革有指导作用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.启蒙思想家们从中华文化中寻求资源</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C.文化交流因社会环境而产生一定误读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.中西文明在交流互鉴中得到共同发展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AS.38_1#0a03776e4?vop=1&amp;pid=aa26418ea&amp;color=0,0,0&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本题考查中华文化的世界意义。选择B</a:t>
            </a:r>
            <a:r>
              <a:rPr lang="en-US" altLang="zh-CN" sz="2000" b="0" i="0">
                <a:solidFill>
                  <a:srgbClr val="000000"/>
                </a:solidFill>
                <a:latin typeface="微软雅黑" pitchFamily="34" charset="0"/>
                <a:ea typeface="微软雅黑" pitchFamily="34" charset="-122"/>
                <a:cs typeface="微软雅黑" pitchFamily="34" charset="-120"/>
              </a:rPr>
              <a:t>：伏尔泰和莱布尼茨等启蒙思想家从儒家思想中汲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取了德治</a:t>
            </a:r>
            <a:r>
              <a:rPr lang="en-US" altLang="zh-CN" sz="2000" b="0" i="0" dirty="0">
                <a:solidFill>
                  <a:srgbClr val="000000"/>
                </a:solidFill>
                <a:latin typeface="微软雅黑" pitchFamily="34" charset="0"/>
                <a:ea typeface="微软雅黑" pitchFamily="34" charset="-122"/>
                <a:cs typeface="微软雅黑" pitchFamily="34" charset="-120"/>
              </a:rPr>
              <a:t>、政治和无神论的哲学等方面的资源，视为其思想体系的重要补充。排除A</a:t>
            </a:r>
            <a:r>
              <a:rPr lang="en-US" altLang="zh-CN" sz="2000" b="0" i="0">
                <a:solidFill>
                  <a:srgbClr val="000000"/>
                </a:solidFill>
                <a:latin typeface="微软雅黑" pitchFamily="34" charset="0"/>
                <a:ea typeface="微软雅黑" pitchFamily="34" charset="-122"/>
                <a:cs typeface="微软雅黑" pitchFamily="34" charset="-120"/>
              </a:rPr>
              <a:t>：材料中并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未提及孔子思想直接指导了西方的政治变革</a:t>
            </a:r>
            <a:r>
              <a:rPr lang="en-US" altLang="zh-CN" sz="2000" b="0" i="0" dirty="0">
                <a:solidFill>
                  <a:srgbClr val="000000"/>
                </a:solidFill>
                <a:latin typeface="微软雅黑" pitchFamily="34" charset="0"/>
                <a:ea typeface="微软雅黑" pitchFamily="34" charset="-122"/>
                <a:cs typeface="微软雅黑" pitchFamily="34" charset="-120"/>
              </a:rPr>
              <a:t>。排除C：材料未提及文化交流中的误读问题</a:t>
            </a:r>
            <a:r>
              <a:rPr lang="en-US" altLang="zh-CN" sz="2000" b="0" i="0">
                <a:solidFill>
                  <a:srgbClr val="000000"/>
                </a:solidFill>
                <a:latin typeface="微软雅黑" pitchFamily="34" charset="0"/>
                <a:ea typeface="微软雅黑" pitchFamily="34" charset="-122"/>
                <a:cs typeface="微软雅黑" pitchFamily="34" charset="-120"/>
              </a:rPr>
              <a:t>，而是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强调了启蒙思想家对儒家思想的借鉴</a:t>
            </a:r>
            <a:r>
              <a:rPr lang="en-US" altLang="zh-CN" sz="2000" b="0" i="0" dirty="0">
                <a:solidFill>
                  <a:srgbClr val="000000"/>
                </a:solidFill>
                <a:latin typeface="微软雅黑" pitchFamily="34" charset="0"/>
                <a:ea typeface="微软雅黑" pitchFamily="34" charset="-122"/>
                <a:cs typeface="微软雅黑" pitchFamily="34" charset="-120"/>
              </a:rPr>
              <a:t>。排除D：材料并未探讨中西文明的共同发展。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5a01d252f?pid=ca3972833&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[河南驻马店2025高二月考]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早期佛典认为，双亲与孩子的关系是平等的</a:t>
            </a:r>
            <a:r>
              <a:rPr lang="en-US" altLang="zh-CN" sz="2000" b="0" i="0">
                <a:solidFill>
                  <a:srgbClr val="000000"/>
                </a:solidFill>
                <a:latin typeface="微软雅黑" pitchFamily="34" charset="0"/>
                <a:ea typeface="微软雅黑" pitchFamily="34" charset="-122"/>
                <a:cs typeface="微软雅黑" pitchFamily="34" charset="-120"/>
              </a:rPr>
              <a:t>，孩子并没有义务为父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母奉献一切</a:t>
            </a:r>
            <a:r>
              <a:rPr lang="en-US" altLang="zh-CN" sz="2000" b="0" i="0" dirty="0">
                <a:solidFill>
                  <a:srgbClr val="000000"/>
                </a:solidFill>
                <a:latin typeface="微软雅黑" pitchFamily="34" charset="0"/>
                <a:ea typeface="微软雅黑" pitchFamily="34" charset="-122"/>
                <a:cs typeface="微软雅黑" pitchFamily="34" charset="-120"/>
              </a:rPr>
              <a:t>。而在公元4世纪的中国，则把孝敬双亲视为佛教教义之一</a:t>
            </a:r>
            <a:r>
              <a:rPr lang="en-US" altLang="zh-CN" sz="2000" b="0" i="0">
                <a:solidFill>
                  <a:srgbClr val="000000"/>
                </a:solidFill>
                <a:latin typeface="微软雅黑" pitchFamily="34" charset="0"/>
                <a:ea typeface="微软雅黑" pitchFamily="34" charset="-122"/>
                <a:cs typeface="微软雅黑" pitchFamily="34" charset="-120"/>
              </a:rPr>
              <a:t>，只有孝顺父母和忠于君</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主才可以得到善报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这一变化反映了(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5a01d252f.bracket?pid=ca3972833&amp;color=0,0,0&amp;vpa=1"/>
          <p:cNvSpPr/>
          <p:nvPr/>
        </p:nvSpPr>
        <p:spPr>
          <a:xfrm>
            <a:off x="4986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5a01d252f.choices?pid=ca3972833&amp;color=0,0,0&amp;bbb=1"/>
          <p:cNvSpPr/>
          <p:nvPr/>
        </p:nvSpPr>
        <p:spPr>
          <a:xfrm>
            <a:off x="722376" y="23284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.佛教思想的中国化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B.艺术内容的时代性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C.释道融合渐成主流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.儒学丧失正统地位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39_1#e83fdfd5d?pid=fd033163c&amp;color=0,0,0&amp;bt=1&amp;bbb=1&amp;hb=1"/>
          <p:cNvSpPr/>
          <p:nvPr/>
        </p:nvSpPr>
        <p:spPr>
          <a:xfrm>
            <a:off x="722376" y="972000"/>
            <a:ext cx="10753344" cy="1567053"/>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[四川绵阳南山中学2025高二月考]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明清时期，民众对关公的崇拜达到高潮</a:t>
            </a:r>
            <a:r>
              <a:rPr lang="en-US" altLang="zh-CN" sz="2000" b="0" i="0">
                <a:solidFill>
                  <a:srgbClr val="000000"/>
                </a:solidFill>
                <a:latin typeface="微软雅黑" pitchFamily="34" charset="0"/>
                <a:ea typeface="微软雅黑" pitchFamily="34" charset="-122"/>
                <a:cs typeface="微软雅黑" pitchFamily="34" charset="-120"/>
              </a:rPr>
              <a:t>。关公形象在这一时</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期的西方文献中也屡有出现</a:t>
            </a:r>
            <a:r>
              <a:rPr lang="en-US" altLang="zh-CN" sz="2000" b="0" i="0" dirty="0">
                <a:solidFill>
                  <a:srgbClr val="000000"/>
                </a:solidFill>
                <a:latin typeface="微软雅黑" pitchFamily="34" charset="0"/>
                <a:ea typeface="微软雅黑" pitchFamily="34" charset="-122"/>
                <a:cs typeface="微软雅黑" pitchFamily="34" charset="-120"/>
              </a:rPr>
              <a:t>。如图1、图2所示，前者为16世纪末</a:t>
            </a:r>
            <a:r>
              <a:rPr lang="en-US" altLang="zh-CN" sz="2000" b="0" i="0">
                <a:solidFill>
                  <a:srgbClr val="000000"/>
                </a:solidFill>
                <a:latin typeface="微软雅黑" pitchFamily="34" charset="0"/>
                <a:ea typeface="微软雅黑" pitchFamily="34" charset="-122"/>
                <a:cs typeface="微软雅黑" pitchFamily="34" charset="-120"/>
              </a:rPr>
              <a:t>17世纪初西班牙驻菲律宾总督</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雇用中国福建画师绘制</a:t>
            </a:r>
            <a:r>
              <a:rPr lang="en-US" altLang="zh-CN" sz="2000" b="0" i="0" dirty="0">
                <a:solidFill>
                  <a:srgbClr val="000000"/>
                </a:solidFill>
                <a:latin typeface="微软雅黑" pitchFamily="34" charset="0"/>
                <a:ea typeface="微软雅黑" pitchFamily="34" charset="-122"/>
                <a:cs typeface="微软雅黑" pitchFamily="34" charset="-120"/>
              </a:rPr>
              <a:t>，后者为17世纪后期荷兰人据耶稣会教士与探险家的记闻、书信</a:t>
            </a:r>
            <a:r>
              <a:rPr lang="en-US" altLang="zh-CN" sz="2000" b="0" i="0">
                <a:solidFill>
                  <a:srgbClr val="000000"/>
                </a:solidFill>
                <a:latin typeface="微软雅黑" pitchFamily="34" charset="0"/>
                <a:ea typeface="微软雅黑" pitchFamily="34" charset="-122"/>
                <a:cs typeface="微软雅黑" pitchFamily="34" charset="-120"/>
              </a:rPr>
              <a:t>、报道等</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材料所绘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这些画作可以体现出(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0_1#e83fdfd5d.bracket?pid=fd033163c&amp;color=0,0,0&amp;vpa=13"/>
          <p:cNvSpPr/>
          <p:nvPr/>
        </p:nvSpPr>
        <p:spPr>
          <a:xfrm>
            <a:off x="4478401" y="2175198"/>
            <a:ext cx="357188" cy="351409"/>
          </a:xfrm>
          <a:prstGeom prst="rect">
            <a:avLst/>
          </a:prstGeom>
          <a:noFill/>
          <a:ln/>
        </p:spPr>
        <p:txBody>
          <a:bodyPr wrap="none" lIns="0" tIns="0" rIns="0" bIns="0" rtlCol="0" anchor="t"/>
          <a:lstStyle/>
          <a:p>
            <a:pPr algn="ctr" latinLnBrk="1">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39_3#e83fdfd5d?iti=1&amp;htil=1&amp;pid=fd033163c&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606040" y="2687261"/>
            <a:ext cx="1609344"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39_4#e83fdfd5d?iti=2&amp;htil=1&amp;pid=fd033163c&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092440" y="2678117"/>
            <a:ext cx="1389888"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39_5#e83fdfd5d?iti=1&amp;htil=1&amp;pid=fd033163c&amp;color=0,0,0&amp;bbb=1"/>
          <p:cNvSpPr/>
          <p:nvPr/>
        </p:nvSpPr>
        <p:spPr>
          <a:xfrm>
            <a:off x="3180524" y="5118549"/>
            <a:ext cx="460375" cy="367411"/>
          </a:xfrm>
          <a:prstGeom prst="rect">
            <a:avLst/>
          </a:prstGeom>
          <a:noFill/>
          <a:ln/>
        </p:spPr>
        <p:txBody>
          <a:bodyPr wrap="none" lIns="0" tIns="0" rIns="0" bIns="0" rtlCol="0" anchor="t"/>
          <a:lstStyle/>
          <a:p>
            <a:pPr algn="ctr"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7" name="QC_5_BD.39_6#e83fdfd5d?iti=2&amp;htil=1&amp;pid=fd033163c&amp;color=0,0,0&amp;bbb=1"/>
          <p:cNvSpPr/>
          <p:nvPr/>
        </p:nvSpPr>
        <p:spPr>
          <a:xfrm>
            <a:off x="8557197" y="5118549"/>
            <a:ext cx="460375" cy="367411"/>
          </a:xfrm>
          <a:prstGeom prst="rect">
            <a:avLst/>
          </a:prstGeom>
          <a:noFill/>
          <a:ln/>
        </p:spPr>
        <p:txBody>
          <a:bodyPr wrap="none" lIns="0" tIns="0" rIns="0" bIns="0" rtlCol="0" anchor="t"/>
          <a:lstStyle/>
          <a:p>
            <a:pPr algn="ctr"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
        <p:nvSpPr>
          <p:cNvPr id="8" name="QC_5_BD.39_7#e83fdfd5d.choices?pid=fd033163c&amp;color=0,0,0&amp;bbb=1"/>
          <p:cNvSpPr/>
          <p:nvPr/>
        </p:nvSpPr>
        <p:spPr>
          <a:xfrm>
            <a:off x="722376" y="5532442"/>
            <a:ext cx="10753344" cy="754253"/>
          </a:xfrm>
          <a:prstGeom prst="rect">
            <a:avLst/>
          </a:prstGeom>
          <a:noFill/>
          <a:ln/>
        </p:spPr>
        <p:txBody>
          <a:bodyPr wrap="none" lIns="0" tIns="0" rIns="0" bIns="0" rtlCol="0" anchor="t"/>
          <a:lstStyle/>
          <a:p>
            <a:pPr latinLnBrk="1">
              <a:lnSpc>
                <a:spcPts val="32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.西学东渐开阔国人视野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.中学西渐扩大中华文化影响力</a:t>
            </a:r>
            <a:endParaRPr lang="en-US" altLang="zh-CN" sz="2000" dirty="0"/>
          </a:p>
          <a:p>
            <a:pPr latinLnBrk="1">
              <a:lnSpc>
                <a:spcPts val="30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C.海禁政策影响文化传播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.大航海时代开启中西文明交流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1_1#e83fdfd5d?vop=1&amp;pid=fd033163c&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本题考查中华文化的世界影响。选择B：据材料</a:t>
            </a:r>
            <a:r>
              <a:rPr lang="en-US" altLang="zh-CN" sz="2000" b="0" i="0">
                <a:solidFill>
                  <a:srgbClr val="000000"/>
                </a:solidFill>
                <a:latin typeface="微软雅黑" pitchFamily="34" charset="0"/>
                <a:ea typeface="微软雅黑" pitchFamily="34" charset="-122"/>
                <a:cs typeface="微软雅黑" pitchFamily="34" charset="-120"/>
              </a:rPr>
              <a:t>，从西班牙驻菲律宾总督雇用中国画师绘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制关公形象以及荷兰人依据相关记录绘制关公形象可知</a:t>
            </a:r>
            <a:r>
              <a:rPr lang="en-US" altLang="zh-CN" sz="2000" b="0" i="0" dirty="0">
                <a:solidFill>
                  <a:srgbClr val="000000"/>
                </a:solidFill>
                <a:latin typeface="微软雅黑" pitchFamily="34" charset="0"/>
                <a:ea typeface="微软雅黑" pitchFamily="34" charset="-122"/>
                <a:cs typeface="微软雅黑" pitchFamily="34" charset="-120"/>
              </a:rPr>
              <a:t>，中国的关公文化传播到了西方</a:t>
            </a:r>
            <a:r>
              <a:rPr lang="en-US" altLang="zh-CN" sz="2000" b="0" i="0">
                <a:solidFill>
                  <a:srgbClr val="000000"/>
                </a:solidFill>
                <a:latin typeface="微软雅黑" pitchFamily="34" charset="0"/>
                <a:ea typeface="微软雅黑" pitchFamily="34" charset="-122"/>
                <a:cs typeface="微软雅黑" pitchFamily="34" charset="-120"/>
              </a:rPr>
              <a:t>，体现了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中学西渐扩大了中华文化在西方的影响力</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a:solidFill>
                  <a:srgbClr val="000000"/>
                </a:solidFill>
                <a:latin typeface="微软雅黑" pitchFamily="34" charset="0"/>
                <a:ea typeface="微软雅黑" pitchFamily="34" charset="-122"/>
                <a:cs typeface="微软雅黑" pitchFamily="34" charset="-120"/>
              </a:rPr>
              <a:t>：题干主要强调的是中国的关公形象传播到西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a:t>
            </a:r>
            <a:r>
              <a:rPr lang="en-US" altLang="zh-CN" sz="2000" b="0" i="0" dirty="0">
                <a:solidFill>
                  <a:srgbClr val="000000"/>
                </a:solidFill>
                <a:latin typeface="微软雅黑" pitchFamily="34" charset="0"/>
                <a:ea typeface="微软雅黑" pitchFamily="34" charset="-122"/>
                <a:cs typeface="微软雅黑" pitchFamily="34" charset="-120"/>
              </a:rPr>
              <a:t>，而非西方学术思想传入中国，开阔国人视野。排除C</a:t>
            </a:r>
            <a:r>
              <a:rPr lang="en-US" altLang="zh-CN" sz="2000" b="0" i="0">
                <a:solidFill>
                  <a:srgbClr val="000000"/>
                </a:solidFill>
                <a:latin typeface="微软雅黑" pitchFamily="34" charset="0"/>
                <a:ea typeface="微软雅黑" pitchFamily="34" charset="-122"/>
                <a:cs typeface="微软雅黑" pitchFamily="34" charset="-120"/>
              </a:rPr>
              <a:t>：题干中并未提及海禁政策对文化传播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的影响</a:t>
            </a:r>
            <a:r>
              <a:rPr lang="en-US" altLang="zh-CN" sz="2000" b="0" i="0" dirty="0">
                <a:solidFill>
                  <a:srgbClr val="000000"/>
                </a:solidFill>
                <a:latin typeface="微软雅黑" pitchFamily="34" charset="0"/>
                <a:ea typeface="微软雅黑" pitchFamily="34" charset="-122"/>
                <a:cs typeface="微软雅黑" pitchFamily="34" charset="-120"/>
              </a:rPr>
              <a:t>，重点在于中华文化在西方的传播。排除D</a:t>
            </a:r>
            <a:r>
              <a:rPr lang="en-US" altLang="zh-CN" sz="2000" b="0" i="0">
                <a:solidFill>
                  <a:srgbClr val="000000"/>
                </a:solidFill>
                <a:latin typeface="微软雅黑" pitchFamily="34" charset="0"/>
                <a:ea typeface="微软雅黑" pitchFamily="34" charset="-122"/>
                <a:cs typeface="微软雅黑" pitchFamily="34" charset="-120"/>
              </a:rPr>
              <a:t>：题干没有突出大航海时代对中西文明交流的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开启作用</a:t>
            </a:r>
            <a:r>
              <a:rPr lang="en-US" altLang="zh-CN" sz="2000" b="0" i="0" dirty="0">
                <a:solidFill>
                  <a:srgbClr val="000000"/>
                </a:solidFill>
                <a:latin typeface="微软雅黑" pitchFamily="34" charset="0"/>
                <a:ea typeface="微软雅黑" pitchFamily="34" charset="-122"/>
                <a:cs typeface="微软雅黑" pitchFamily="34" charset="-120"/>
              </a:rPr>
              <a:t>，主要围绕的是中国关公文化在西方的呈现。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5a01d252f?vop=1&amp;pid=ca3972833&amp;color=0,0,0&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本题考查佛教文化与中华文化的融合。选择A：由材料“孩子并没有义务</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得到善报”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,佛教在向中国传播的过程中,融合了中国的忠孝观念,反映了佛教思想的中国化进程。排除</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材料中的佛教教义属于宗教伦理</a:t>
            </a:r>
            <a:r>
              <a:rPr lang="en-US" altLang="zh-CN" sz="2000" b="0" i="0" dirty="0">
                <a:solidFill>
                  <a:srgbClr val="000000"/>
                </a:solidFill>
                <a:latin typeface="微软雅黑" pitchFamily="34" charset="0"/>
                <a:ea typeface="微软雅黑" pitchFamily="34" charset="-122"/>
                <a:cs typeface="微软雅黑" pitchFamily="34" charset="-120"/>
              </a:rPr>
              <a:t>，而非艺术。排除C：材料中“孝敬双亲”</a:t>
            </a:r>
            <a:r>
              <a:rPr lang="en-US" altLang="zh-CN" sz="2000" b="0" i="0">
                <a:solidFill>
                  <a:srgbClr val="000000"/>
                </a:solidFill>
                <a:latin typeface="微软雅黑" pitchFamily="34" charset="0"/>
                <a:ea typeface="微软雅黑" pitchFamily="34" charset="-122"/>
                <a:cs typeface="微软雅黑" pitchFamily="34" charset="-120"/>
              </a:rPr>
              <a:t>体现了儒家的伦理观,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是儒释思想的融合</a:t>
            </a:r>
            <a:r>
              <a:rPr lang="en-US" altLang="zh-CN" sz="2000" b="0" i="0" dirty="0">
                <a:solidFill>
                  <a:srgbClr val="000000"/>
                </a:solidFill>
                <a:latin typeface="微软雅黑" pitchFamily="34" charset="0"/>
                <a:ea typeface="微软雅黑" pitchFamily="34" charset="-122"/>
                <a:cs typeface="微软雅黑" pitchFamily="34" charset="-120"/>
              </a:rPr>
              <a:t>,并未体现融合道教的思想。排除D：儒学丧失正统地位不符合史实。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EX.4_1#5a01d252f?vop=1&amp;pid=ca3972833&amp;color=0,0,0&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B项。错选的原因是对艺术一词认识不清。艺术是指书法、音乐、舞蹈、绘画</a:t>
            </a:r>
            <a:r>
              <a:rPr lang="en-US" altLang="zh-CN" sz="2000" b="0" i="0">
                <a:solidFill>
                  <a:srgbClr val="000000"/>
                </a:solidFill>
                <a:latin typeface="微软雅黑" pitchFamily="34" charset="0"/>
                <a:ea typeface="微软雅黑" pitchFamily="34" charset="-122"/>
                <a:cs typeface="微软雅黑" pitchFamily="34" charset="-120"/>
              </a:rPr>
              <a:t>、雕塑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等</a:t>
            </a:r>
            <a:r>
              <a:rPr lang="en-US" altLang="zh-CN" sz="2000" b="0" i="0" dirty="0">
                <a:solidFill>
                  <a:srgbClr val="000000"/>
                </a:solidFill>
                <a:latin typeface="微软雅黑" pitchFamily="34" charset="0"/>
                <a:ea typeface="微软雅黑" pitchFamily="34" charset="-122"/>
                <a:cs typeface="微软雅黑" pitchFamily="34" charset="-120"/>
              </a:rPr>
              <a:t>。材料反映的是佛教思想关于对待父母的态度变化,与艺术无关。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646f87784?pid=ca3972833&amp;color=0,0,0&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2.有学者曾抽样统计，明清时使用频率较高并在今译名中能够找到对应词的地理新词共138</a:t>
            </a:r>
            <a:r>
              <a:rPr lang="en-US" altLang="zh-CN" sz="2000" b="0" i="0">
                <a:solidFill>
                  <a:srgbClr val="000000"/>
                </a:solidFill>
                <a:latin typeface="微软雅黑" pitchFamily="34" charset="0"/>
                <a:ea typeface="微软雅黑" pitchFamily="34" charset="-122"/>
                <a:cs typeface="微软雅黑" pitchFamily="34" charset="-120"/>
              </a:rPr>
              <a:t>个，</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其中明清之际所创译的就有</a:t>
            </a:r>
            <a:r>
              <a:rPr lang="en-US" altLang="zh-CN" sz="2000" b="0" i="0" dirty="0">
                <a:solidFill>
                  <a:srgbClr val="000000"/>
                </a:solidFill>
                <a:latin typeface="微软雅黑" pitchFamily="34" charset="0"/>
                <a:ea typeface="微软雅黑" pitchFamily="34" charset="-122"/>
                <a:cs typeface="微软雅黑" pitchFamily="34" charset="-120"/>
              </a:rPr>
              <a:t>25个，占到总数的18.1%。</a:t>
            </a:r>
            <a:r>
              <a:rPr lang="en-US" altLang="zh-CN" sz="2000" b="0" i="0">
                <a:solidFill>
                  <a:srgbClr val="000000"/>
                </a:solidFill>
                <a:latin typeface="微软雅黑" pitchFamily="34" charset="0"/>
                <a:ea typeface="微软雅黑" pitchFamily="34" charset="-122"/>
                <a:cs typeface="微软雅黑" pitchFamily="34" charset="-120"/>
              </a:rPr>
              <a:t>这说明明清之际(</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646f87784.bracket?pid=ca3972833&amp;color=0,0,0&amp;vpa=2"/>
          <p:cNvSpPr/>
          <p:nvPr/>
        </p:nvSpPr>
        <p:spPr>
          <a:xfrm>
            <a:off x="8813864"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_2#646f87784.choices?pid=ca3972833&amp;color=0,0,0&amp;bbb=1"/>
          <p:cNvSpPr/>
          <p:nvPr/>
        </p:nvSpPr>
        <p:spPr>
          <a:xfrm>
            <a:off x="722376" y="18768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.西方地理学知识广泛传播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.闭关自守未达到目的</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C.对外部世界已有一定认知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.传统地理观念被颠覆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646f87784?vop=1&amp;pid=ca3972833&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本题考查西学东渐。选择C：根据材料可知，明清之际能够创译较多的地理新词</a:t>
            </a:r>
            <a:r>
              <a:rPr lang="en-US" altLang="zh-CN" sz="2000" b="0" i="0">
                <a:solidFill>
                  <a:srgbClr val="000000"/>
                </a:solidFill>
                <a:latin typeface="微软雅黑" pitchFamily="34" charset="0"/>
                <a:ea typeface="微软雅黑" pitchFamily="34" charset="-122"/>
                <a:cs typeface="微软雅黑" pitchFamily="34" charset="-120"/>
              </a:rPr>
              <a:t>，说明当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时人们对外国的地理等方面有了一定的了解</a:t>
            </a:r>
            <a:r>
              <a:rPr lang="en-US" altLang="zh-CN" sz="2000" b="0" i="0" dirty="0">
                <a:solidFill>
                  <a:srgbClr val="000000"/>
                </a:solidFill>
                <a:latin typeface="微软雅黑" pitchFamily="34" charset="0"/>
                <a:ea typeface="微软雅黑" pitchFamily="34" charset="-122"/>
                <a:cs typeface="微软雅黑" pitchFamily="34" charset="-120"/>
              </a:rPr>
              <a:t>，才可能用新的词汇去对应翻译</a:t>
            </a:r>
            <a:r>
              <a:rPr lang="en-US" altLang="zh-CN" sz="2000" b="0" i="0">
                <a:solidFill>
                  <a:srgbClr val="000000"/>
                </a:solidFill>
                <a:latin typeface="微软雅黑" pitchFamily="34" charset="0"/>
                <a:ea typeface="微软雅黑" pitchFamily="34" charset="-122"/>
                <a:cs typeface="微软雅黑" pitchFamily="34" charset="-120"/>
              </a:rPr>
              <a:t>，体现出当时人们对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外部世界有一定认知</a:t>
            </a:r>
            <a:r>
              <a:rPr lang="en-US" altLang="zh-CN" sz="2000" b="0" i="0" dirty="0">
                <a:solidFill>
                  <a:srgbClr val="000000"/>
                </a:solidFill>
                <a:latin typeface="微软雅黑" pitchFamily="34" charset="0"/>
                <a:ea typeface="微软雅黑" pitchFamily="34" charset="-122"/>
                <a:cs typeface="微软雅黑" pitchFamily="34" charset="-120"/>
              </a:rPr>
              <a:t>。排除A：题干仅提及创译了25个地理新词</a:t>
            </a:r>
            <a:r>
              <a:rPr lang="en-US" altLang="zh-CN" sz="2000" b="0" i="0">
                <a:solidFill>
                  <a:srgbClr val="000000"/>
                </a:solidFill>
                <a:latin typeface="微软雅黑" pitchFamily="34" charset="0"/>
                <a:ea typeface="微软雅黑" pitchFamily="34" charset="-122"/>
                <a:cs typeface="微软雅黑" pitchFamily="34" charset="-120"/>
              </a:rPr>
              <a:t>，只从数量上看不能直接得出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西方地理学知识广泛传播”这一结论。排除B：题干主要围绕明清地理新词创译展开</a:t>
            </a:r>
            <a:r>
              <a:rPr lang="en-US" altLang="zh-CN" sz="2000" b="0" i="0">
                <a:solidFill>
                  <a:srgbClr val="000000"/>
                </a:solidFill>
                <a:latin typeface="微软雅黑" pitchFamily="34" charset="0"/>
                <a:ea typeface="微软雅黑" pitchFamily="34" charset="-122"/>
                <a:cs typeface="微软雅黑" pitchFamily="34" charset="-120"/>
              </a:rPr>
              <a:t>，没有涉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及闭关自守政策是否达到目的的相关内容</a:t>
            </a:r>
            <a:r>
              <a:rPr lang="en-US" altLang="zh-CN" sz="2000" b="0" i="0" dirty="0">
                <a:solidFill>
                  <a:srgbClr val="000000"/>
                </a:solidFill>
                <a:latin typeface="微软雅黑" pitchFamily="34" charset="0"/>
                <a:ea typeface="微软雅黑" pitchFamily="34" charset="-122"/>
                <a:cs typeface="微软雅黑" pitchFamily="34" charset="-120"/>
              </a:rPr>
              <a:t>。排除D：题干只是说有地理新词创译</a:t>
            </a:r>
            <a:r>
              <a:rPr lang="en-US" altLang="zh-CN" sz="2000" b="0" i="0">
                <a:solidFill>
                  <a:srgbClr val="000000"/>
                </a:solidFill>
                <a:latin typeface="微软雅黑" pitchFamily="34" charset="0"/>
                <a:ea typeface="微软雅黑" pitchFamily="34" charset="-122"/>
                <a:cs typeface="微软雅黑" pitchFamily="34" charset="-120"/>
              </a:rPr>
              <a:t>，并没有体现传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统地理观念被颠覆</a:t>
            </a:r>
            <a:r>
              <a:rPr lang="en-US" altLang="zh-CN" sz="2000" b="0" i="0" dirty="0">
                <a:solidFill>
                  <a:srgbClr val="000000"/>
                </a:solidFill>
                <a:latin typeface="微软雅黑" pitchFamily="34" charset="0"/>
                <a:ea typeface="微软雅黑" pitchFamily="34" charset="-122"/>
                <a:cs typeface="微软雅黑" pitchFamily="34" charset="-120"/>
              </a:rPr>
              <a:t>，表述过于绝对。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4d5d7105c?pid=ca3972833&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[东北师大附中2024高二期中]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甲午战后，“西政”一词逐渐流行，</a:t>
            </a:r>
            <a:r>
              <a:rPr lang="en-US" altLang="zh-CN" sz="2000" b="0" i="0">
                <a:solidFill>
                  <a:srgbClr val="000000"/>
                </a:solidFill>
                <a:latin typeface="微软雅黑" pitchFamily="34" charset="0"/>
                <a:ea typeface="微软雅黑" pitchFamily="34" charset="-122"/>
                <a:cs typeface="微软雅黑" pitchFamily="34" charset="-120"/>
              </a:rPr>
              <a:t>1898年初康有为在上书中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a:t>
            </a:r>
            <a:r>
              <a:rPr lang="en-US" altLang="zh-CN" sz="2000" b="0" i="0" dirty="0">
                <a:solidFill>
                  <a:srgbClr val="000000"/>
                </a:solidFill>
                <a:latin typeface="微软雅黑" pitchFamily="34" charset="0"/>
                <a:ea typeface="微软雅黑" pitchFamily="34" charset="-122"/>
                <a:cs typeface="微软雅黑" pitchFamily="34" charset="-120"/>
              </a:rPr>
              <a:t>：“西政新书，多出近岁。”甚至张之洞也以为“西学亦有别，西艺非要，西政为要</a:t>
            </a:r>
            <a:r>
              <a:rPr lang="en-US" altLang="zh-CN" sz="2000" b="0" i="0">
                <a:solidFill>
                  <a:srgbClr val="000000"/>
                </a:solidFill>
                <a:latin typeface="微软雅黑" pitchFamily="34" charset="0"/>
                <a:ea typeface="微软雅黑" pitchFamily="34" charset="-122"/>
                <a:cs typeface="微软雅黑" pitchFamily="34" charset="-120"/>
              </a:rPr>
              <a:t>”。“西</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一词的流行反映了(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4d5d7105c.bracket?pid=ca3972833&amp;color=0,0,0&amp;vpa=3"/>
          <p:cNvSpPr/>
          <p:nvPr/>
        </p:nvSpPr>
        <p:spPr>
          <a:xfrm>
            <a:off x="3462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8_2#4d5d7105c.choices?pid=ca3972833&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.维新救国思想成为主流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.现代国家认同观念兴起</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C.有识之士对西学认知的深化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.民族救亡自强意识开始觉醒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4d5d7105c?vop=1&amp;pid=ca3972833&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本题考查近代西方文化的传入。选择C：据材料“西政新书,多出近岁”“西艺非要</a:t>
            </a:r>
            <a:r>
              <a:rPr lang="en-US" altLang="zh-CN" sz="2000" b="0" i="0">
                <a:solidFill>
                  <a:srgbClr val="000000"/>
                </a:solidFill>
                <a:latin typeface="微软雅黑" pitchFamily="34" charset="0"/>
                <a:ea typeface="微软雅黑" pitchFamily="34" charset="-122"/>
                <a:cs typeface="微软雅黑" pitchFamily="34" charset="-120"/>
              </a:rPr>
              <a:t>,西政为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a:t>
            </a:r>
            <a:r>
              <a:rPr lang="en-US" altLang="zh-CN" sz="2000" b="0" i="0" dirty="0">
                <a:solidFill>
                  <a:srgbClr val="000000"/>
                </a:solidFill>
                <a:latin typeface="微软雅黑" pitchFamily="34" charset="0"/>
                <a:ea typeface="微软雅黑" pitchFamily="34" charset="-122"/>
                <a:cs typeface="微软雅黑" pitchFamily="34" charset="-120"/>
              </a:rPr>
              <a:t>”及所学可知,随着列强的侵略加剧,甲午战后,一些知识分子对西方的政治制度产生兴趣</a:t>
            </a:r>
            <a:r>
              <a:rPr lang="en-US" altLang="zh-CN" sz="2000" b="0" i="0">
                <a:solidFill>
                  <a:srgbClr val="000000"/>
                </a:solidFill>
                <a:latin typeface="微软雅黑" pitchFamily="34" charset="0"/>
                <a:ea typeface="微软雅黑" pitchFamily="34" charset="-122"/>
                <a:cs typeface="微软雅黑" pitchFamily="34" charset="-120"/>
              </a:rPr>
              <a:t>,说明有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识之士对西学认知的深化</a:t>
            </a:r>
            <a:r>
              <a:rPr lang="en-US" altLang="zh-CN" sz="2000" b="0" i="0" dirty="0">
                <a:solidFill>
                  <a:srgbClr val="000000"/>
                </a:solidFill>
                <a:latin typeface="微软雅黑" pitchFamily="34" charset="0"/>
                <a:ea typeface="微软雅黑" pitchFamily="34" charset="-122"/>
                <a:cs typeface="微软雅黑" pitchFamily="34" charset="-120"/>
              </a:rPr>
              <a:t>。排除A：材料中并无与其他思想的对比,无法得出</a:t>
            </a:r>
            <a:r>
              <a:rPr lang="en-US" altLang="zh-CN" sz="2000" b="0" i="0">
                <a:solidFill>
                  <a:srgbClr val="000000"/>
                </a:solidFill>
                <a:latin typeface="微软雅黑" pitchFamily="34" charset="0"/>
                <a:ea typeface="微软雅黑" pitchFamily="34" charset="-122"/>
                <a:cs typeface="微软雅黑" pitchFamily="34" charset="-120"/>
              </a:rPr>
              <a:t>“维新救国思想成为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主流</a:t>
            </a:r>
            <a:r>
              <a:rPr lang="en-US" altLang="zh-CN" sz="2000" b="0" i="0" dirty="0">
                <a:solidFill>
                  <a:srgbClr val="000000"/>
                </a:solidFill>
                <a:latin typeface="微软雅黑" pitchFamily="34" charset="0"/>
                <a:ea typeface="微软雅黑" pitchFamily="34" charset="-122"/>
                <a:cs typeface="微软雅黑" pitchFamily="34" charset="-120"/>
              </a:rPr>
              <a:t>”。排除B：材料体现的是有识之士对西学认知的深化,而非现代国家认同观念兴起。排除</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鸦片战争后民族救亡自强意识就已经开始觉醒</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1313</Words>
  <Application>Microsoft Office PowerPoint</Application>
  <PresentationFormat>宽屏</PresentationFormat>
  <Paragraphs>194</Paragraphs>
  <Slides>32</Slides>
  <Notes>32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32</vt:i4>
      </vt:variant>
    </vt:vector>
  </HeadingPairs>
  <TitlesOfParts>
    <vt:vector size="40"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2025-10-16T07:00:05Z</dcterms:created>
  <dcterms:modified xsi:type="dcterms:W3CDTF">2025-10-16T07:15:56Z</dcterms:modified>
  <cp:category/>
  <cp:contentStatus/>
</cp:coreProperties>
</file>